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1"/>
  </p:notesMasterIdLst>
  <p:sldIdLst>
    <p:sldId id="256" r:id="rId2"/>
    <p:sldId id="313" r:id="rId3"/>
    <p:sldId id="314" r:id="rId4"/>
    <p:sldId id="903" r:id="rId5"/>
    <p:sldId id="541" r:id="rId6"/>
    <p:sldId id="895" r:id="rId7"/>
    <p:sldId id="927" r:id="rId8"/>
    <p:sldId id="631" r:id="rId9"/>
    <p:sldId id="664" r:id="rId10"/>
    <p:sldId id="665" r:id="rId11"/>
    <p:sldId id="666" r:id="rId12"/>
    <p:sldId id="668" r:id="rId13"/>
    <p:sldId id="751" r:id="rId14"/>
    <p:sldId id="679" r:id="rId15"/>
    <p:sldId id="752" r:id="rId16"/>
    <p:sldId id="686" r:id="rId17"/>
    <p:sldId id="707" r:id="rId18"/>
    <p:sldId id="708" r:id="rId19"/>
    <p:sldId id="632" r:id="rId20"/>
    <p:sldId id="929" r:id="rId21"/>
    <p:sldId id="930" r:id="rId22"/>
    <p:sldId id="932" r:id="rId23"/>
    <p:sldId id="693" r:id="rId24"/>
    <p:sldId id="694" r:id="rId25"/>
    <p:sldId id="695" r:id="rId26"/>
    <p:sldId id="696" r:id="rId27"/>
    <p:sldId id="633" r:id="rId28"/>
    <p:sldId id="699" r:id="rId29"/>
    <p:sldId id="700" r:id="rId30"/>
    <p:sldId id="701" r:id="rId31"/>
    <p:sldId id="702" r:id="rId32"/>
    <p:sldId id="703" r:id="rId33"/>
    <p:sldId id="704" r:id="rId34"/>
    <p:sldId id="705" r:id="rId35"/>
    <p:sldId id="706" r:id="rId36"/>
    <p:sldId id="634" r:id="rId37"/>
    <p:sldId id="697" r:id="rId38"/>
    <p:sldId id="698" r:id="rId39"/>
    <p:sldId id="722" r:id="rId40"/>
    <p:sldId id="723" r:id="rId41"/>
    <p:sldId id="724" r:id="rId42"/>
    <p:sldId id="725" r:id="rId43"/>
    <p:sldId id="726" r:id="rId44"/>
    <p:sldId id="717" r:id="rId45"/>
    <p:sldId id="720" r:id="rId46"/>
    <p:sldId id="719" r:id="rId47"/>
    <p:sldId id="755" r:id="rId48"/>
    <p:sldId id="757" r:id="rId49"/>
    <p:sldId id="759" r:id="rId50"/>
    <p:sldId id="760" r:id="rId51"/>
    <p:sldId id="761" r:id="rId52"/>
    <p:sldId id="776" r:id="rId53"/>
    <p:sldId id="772" r:id="rId54"/>
    <p:sldId id="774" r:id="rId55"/>
    <p:sldId id="777" r:id="rId56"/>
    <p:sldId id="778" r:id="rId57"/>
    <p:sldId id="783" r:id="rId58"/>
    <p:sldId id="784" r:id="rId59"/>
    <p:sldId id="785" r:id="rId60"/>
    <p:sldId id="786" r:id="rId61"/>
    <p:sldId id="787" r:id="rId62"/>
    <p:sldId id="789" r:id="rId63"/>
    <p:sldId id="687" r:id="rId64"/>
    <p:sldId id="790" r:id="rId65"/>
    <p:sldId id="791" r:id="rId66"/>
    <p:sldId id="792" r:id="rId67"/>
    <p:sldId id="931" r:id="rId68"/>
    <p:sldId id="793" r:id="rId69"/>
    <p:sldId id="794" r:id="rId70"/>
    <p:sldId id="796" r:id="rId71"/>
    <p:sldId id="797" r:id="rId72"/>
    <p:sldId id="798" r:id="rId73"/>
    <p:sldId id="799" r:id="rId74"/>
    <p:sldId id="801" r:id="rId75"/>
    <p:sldId id="804" r:id="rId76"/>
    <p:sldId id="928" r:id="rId77"/>
    <p:sldId id="274" r:id="rId78"/>
    <p:sldId id="298" r:id="rId79"/>
    <p:sldId id="297"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172" autoAdjust="0"/>
    <p:restoredTop sz="94660"/>
  </p:normalViewPr>
  <p:slideViewPr>
    <p:cSldViewPr>
      <p:cViewPr varScale="1">
        <p:scale>
          <a:sx n="103" d="100"/>
          <a:sy n="103" d="100"/>
        </p:scale>
        <p:origin x="114" y="5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4/15/2024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171901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13</a:t>
            </a:fld>
            <a:endParaRPr lang="en-US"/>
          </a:p>
        </p:txBody>
      </p:sp>
    </p:spTree>
    <p:extLst>
      <p:ext uri="{BB962C8B-B14F-4D97-AF65-F5344CB8AC3E}">
        <p14:creationId xmlns:p14="http://schemas.microsoft.com/office/powerpoint/2010/main" val="1934438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73</a:t>
            </a:fld>
            <a:endParaRPr lang="en-US"/>
          </a:p>
        </p:txBody>
      </p:sp>
    </p:spTree>
    <p:extLst>
      <p:ext uri="{BB962C8B-B14F-4D97-AF65-F5344CB8AC3E}">
        <p14:creationId xmlns:p14="http://schemas.microsoft.com/office/powerpoint/2010/main" val="173158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4/15/2024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4/15/2024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4/15/2024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4/15/2024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4/15/2024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400.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4500</a:t>
            </a:r>
          </a:p>
        </p:txBody>
      </p:sp>
      <p:sp>
        <p:nvSpPr>
          <p:cNvPr id="3" name="Subtitle 2"/>
          <p:cNvSpPr>
            <a:spLocks noGrp="1"/>
          </p:cNvSpPr>
          <p:nvPr>
            <p:ph type="subTitle" idx="1"/>
          </p:nvPr>
        </p:nvSpPr>
        <p:spPr/>
        <p:txBody>
          <a:bodyPr/>
          <a:lstStyle/>
          <a:p>
            <a:r>
              <a:rPr lang="en-US" dirty="0"/>
              <a:t>Week 14 - Wednesday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Mergesort</a:t>
            </a:r>
            <a:r>
              <a:rPr lang="en-US" dirty="0"/>
              <a:t> algorithm</a:t>
            </a:r>
          </a:p>
        </p:txBody>
      </p:sp>
      <p:sp>
        <p:nvSpPr>
          <p:cNvPr id="3" name="Content Placeholder 2"/>
          <p:cNvSpPr>
            <a:spLocks noGrp="1"/>
          </p:cNvSpPr>
          <p:nvPr>
            <p:ph idx="1"/>
          </p:nvPr>
        </p:nvSpPr>
        <p:spPr/>
        <p:txBody>
          <a:bodyPr/>
          <a:lstStyle/>
          <a:p>
            <a:r>
              <a:rPr lang="en-US" dirty="0"/>
              <a:t>If there are two elements in the array or fewer then</a:t>
            </a:r>
          </a:p>
          <a:p>
            <a:pPr lvl="1"/>
            <a:r>
              <a:rPr lang="en-US" dirty="0"/>
              <a:t>Make sure they're in order</a:t>
            </a:r>
          </a:p>
          <a:p>
            <a:r>
              <a:rPr lang="en-US" dirty="0"/>
              <a:t>Else</a:t>
            </a:r>
          </a:p>
          <a:p>
            <a:pPr lvl="1"/>
            <a:r>
              <a:rPr lang="en-US" dirty="0"/>
              <a:t>Divide list into two halves</a:t>
            </a:r>
          </a:p>
          <a:p>
            <a:pPr lvl="1"/>
            <a:r>
              <a:rPr lang="en-US" dirty="0"/>
              <a:t>Recursively merge sort the two halves</a:t>
            </a:r>
          </a:p>
          <a:p>
            <a:pPr lvl="1"/>
            <a:r>
              <a:rPr lang="en-US" dirty="0"/>
              <a:t>Merge the two sorted halves together into the final list</a:t>
            </a:r>
          </a:p>
        </p:txBody>
      </p:sp>
    </p:spTree>
    <p:extLst>
      <p:ext uri="{BB962C8B-B14F-4D97-AF65-F5344CB8AC3E}">
        <p14:creationId xmlns:p14="http://schemas.microsoft.com/office/powerpoint/2010/main" val="229218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for </a:t>
            </a:r>
            <a:r>
              <a:rPr lang="en-US" dirty="0" err="1"/>
              <a:t>mergesort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The algorithm is simple, but recursive</a:t>
                </a:r>
              </a:p>
              <a:p>
                <a:r>
                  <a:rPr lang="en-US" dirty="0"/>
                  <a:t>We'll use </a:t>
                </a:r>
                <a:r>
                  <a:rPr lang="en-US" b="1" i="1" dirty="0"/>
                  <a:t>T</a:t>
                </a:r>
                <a:r>
                  <a:rPr lang="en-US" dirty="0"/>
                  <a:t>(</a:t>
                </a:r>
                <a:r>
                  <a:rPr lang="en-US" b="1" i="1" dirty="0"/>
                  <a:t>n</a:t>
                </a:r>
                <a:r>
                  <a:rPr lang="en-US" dirty="0"/>
                  <a:t>) to describe the total running time recursively</a:t>
                </a:r>
              </a:p>
              <a:p>
                <a:pPr lvl="1"/>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 ≤2</m:t>
                    </m:r>
                  </m:oMath>
                </a14:m>
                <a:endParaRPr lang="en-US" b="0" dirty="0">
                  <a:ea typeface="Cambria Math" panose="02040503050406030204" pitchFamily="18" charset="0"/>
                </a:endParaRPr>
              </a:p>
              <a:p>
                <a:pPr lvl="1"/>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𝑇</m:t>
                    </m:r>
                    <m:d>
                      <m:dPr>
                        <m:ctrlPr>
                          <a:rPr lang="en-US" b="0" i="1" smtClean="0">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𝑛</m:t>
                            </m:r>
                          </m:num>
                          <m:den>
                            <m:r>
                              <a:rPr lang="en-US" b="0" i="1" smtClean="0">
                                <a:latin typeface="Cambria Math" panose="02040503050406030204" pitchFamily="18" charset="0"/>
                                <a:ea typeface="Cambria Math" panose="02040503050406030204" pitchFamily="18" charset="0"/>
                              </a:rPr>
                              <m:t>2</m:t>
                            </m:r>
                          </m:den>
                        </m:f>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&gt;2</m:t>
                    </m:r>
                  </m:oMath>
                </a14:m>
                <a:endParaRPr lang="en-US" dirty="0"/>
              </a:p>
              <a:p>
                <a:r>
                  <a:rPr lang="en-US" dirty="0"/>
                  <a:t>Is it really the same constant </a:t>
                </a:r>
                <a:r>
                  <a:rPr lang="en-US" b="1" i="1" dirty="0"/>
                  <a:t>c</a:t>
                </a:r>
                <a:r>
                  <a:rPr lang="en-US" dirty="0"/>
                  <a:t> for both?</a:t>
                </a:r>
              </a:p>
              <a:p>
                <a:pPr lvl="1"/>
                <a:r>
                  <a:rPr lang="en-US" dirty="0"/>
                  <a:t>No, but it's an inequality, so we just take the bigger one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384284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a:stCxn id="4" idx="3"/>
            <a:endCxn id="5" idx="0"/>
          </p:cNvCxnSpPr>
          <p:nvPr/>
        </p:nvCxnSpPr>
        <p:spPr>
          <a:xfrm flipH="1">
            <a:off x="2514601" y="2761690"/>
            <a:ext cx="819711" cy="5911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 idx="5"/>
            <a:endCxn id="6" idx="0"/>
          </p:cNvCxnSpPr>
          <p:nvPr/>
        </p:nvCxnSpPr>
        <p:spPr>
          <a:xfrm>
            <a:off x="3980890" y="2761690"/>
            <a:ext cx="743511" cy="5911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5" idx="3"/>
            <a:endCxn id="9" idx="0"/>
          </p:cNvCxnSpPr>
          <p:nvPr/>
        </p:nvCxnSpPr>
        <p:spPr>
          <a:xfrm flipH="1">
            <a:off x="1905001" y="4133290"/>
            <a:ext cx="286311" cy="7069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7" idx="0"/>
            <a:endCxn id="5" idx="5"/>
          </p:cNvCxnSpPr>
          <p:nvPr/>
        </p:nvCxnSpPr>
        <p:spPr>
          <a:xfrm flipH="1" flipV="1">
            <a:off x="2837890" y="4133290"/>
            <a:ext cx="286311" cy="7069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6" idx="3"/>
            <a:endCxn id="10" idx="0"/>
          </p:cNvCxnSpPr>
          <p:nvPr/>
        </p:nvCxnSpPr>
        <p:spPr>
          <a:xfrm flipH="1">
            <a:off x="4191001" y="4133290"/>
            <a:ext cx="210111" cy="7069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6" idx="5"/>
            <a:endCxn id="8" idx="0"/>
          </p:cNvCxnSpPr>
          <p:nvPr/>
        </p:nvCxnSpPr>
        <p:spPr>
          <a:xfrm>
            <a:off x="5047690" y="4133290"/>
            <a:ext cx="286311" cy="7069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9" idx="3"/>
          </p:cNvCxnSpPr>
          <p:nvPr/>
        </p:nvCxnSpPr>
        <p:spPr>
          <a:xfrm flipV="1">
            <a:off x="1219201" y="5620713"/>
            <a:ext cx="362511" cy="1008688"/>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7" idx="3"/>
          </p:cNvCxnSpPr>
          <p:nvPr/>
        </p:nvCxnSpPr>
        <p:spPr>
          <a:xfrm flipV="1">
            <a:off x="2544645" y="5620713"/>
            <a:ext cx="256266"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10" idx="3"/>
          </p:cNvCxnSpPr>
          <p:nvPr/>
        </p:nvCxnSpPr>
        <p:spPr>
          <a:xfrm flipV="1">
            <a:off x="3657601" y="5620713"/>
            <a:ext cx="210111"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8" idx="3"/>
          </p:cNvCxnSpPr>
          <p:nvPr/>
        </p:nvCxnSpPr>
        <p:spPr>
          <a:xfrm flipV="1">
            <a:off x="4838701" y="5620713"/>
            <a:ext cx="172011"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9" idx="5"/>
          </p:cNvCxnSpPr>
          <p:nvPr/>
        </p:nvCxnSpPr>
        <p:spPr>
          <a:xfrm flipH="1" flipV="1">
            <a:off x="2228289" y="5620713"/>
            <a:ext cx="122918"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7" idx="5"/>
          </p:cNvCxnSpPr>
          <p:nvPr/>
        </p:nvCxnSpPr>
        <p:spPr>
          <a:xfrm flipH="1" flipV="1">
            <a:off x="3447489" y="5620713"/>
            <a:ext cx="92148"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10" idx="5"/>
          </p:cNvCxnSpPr>
          <p:nvPr/>
        </p:nvCxnSpPr>
        <p:spPr>
          <a:xfrm flipH="1" flipV="1">
            <a:off x="4514289" y="5620713"/>
            <a:ext cx="172012" cy="1008688"/>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8" idx="5"/>
          </p:cNvCxnSpPr>
          <p:nvPr/>
        </p:nvCxnSpPr>
        <p:spPr>
          <a:xfrm flipH="1" flipV="1">
            <a:off x="5657289" y="5620713"/>
            <a:ext cx="248212" cy="1008688"/>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dirty="0"/>
              <a:t>Intuition about </a:t>
            </a:r>
            <a:r>
              <a:rPr lang="en-US" dirty="0" err="1"/>
              <a:t>mergesort</a:t>
            </a:r>
            <a:r>
              <a:rPr lang="en-US" dirty="0"/>
              <a:t> recursion</a:t>
            </a:r>
          </a:p>
        </p:txBody>
      </p:sp>
      <p:sp>
        <p:nvSpPr>
          <p:cNvPr id="3" name="Content Placeholder 2"/>
          <p:cNvSpPr>
            <a:spLocks noGrp="1"/>
          </p:cNvSpPr>
          <p:nvPr>
            <p:ph idx="1"/>
          </p:nvPr>
        </p:nvSpPr>
        <p:spPr>
          <a:xfrm>
            <a:off x="6513977" y="1775192"/>
            <a:ext cx="5068423" cy="4625609"/>
          </a:xfrm>
        </p:spPr>
        <p:txBody>
          <a:bodyPr>
            <a:normAutofit/>
          </a:bodyPr>
          <a:lstStyle/>
          <a:p>
            <a:r>
              <a:rPr lang="en-US" dirty="0"/>
              <a:t>Each time, the recursion cuts the work in half while doubling the number of problems</a:t>
            </a:r>
          </a:p>
          <a:p>
            <a:pPr lvl="1"/>
            <a:r>
              <a:rPr lang="en-US" dirty="0"/>
              <a:t>The total work at each level is thus always </a:t>
            </a:r>
            <a:r>
              <a:rPr lang="en-US" b="1" i="1" dirty="0" err="1"/>
              <a:t>cn</a:t>
            </a:r>
            <a:endParaRPr lang="en-US" b="1" i="1" dirty="0"/>
          </a:p>
          <a:p>
            <a:r>
              <a:rPr lang="en-US" dirty="0"/>
              <a:t>To go from </a:t>
            </a:r>
            <a:r>
              <a:rPr lang="en-US" b="1" i="1" dirty="0"/>
              <a:t>n</a:t>
            </a:r>
            <a:r>
              <a:rPr lang="en-US" dirty="0"/>
              <a:t> to 2, we have to cut the size in half (log</a:t>
            </a:r>
            <a:r>
              <a:rPr lang="en-US" baseline="-25000" dirty="0"/>
              <a:t>2</a:t>
            </a:r>
            <a:r>
              <a:rPr lang="en-US" dirty="0"/>
              <a:t> </a:t>
            </a:r>
            <a:r>
              <a:rPr lang="en-US" b="1" i="1" dirty="0"/>
              <a:t>n</a:t>
            </a:r>
            <a:r>
              <a:rPr lang="en-US" dirty="0"/>
              <a:t>) – 1 times</a:t>
            </a:r>
          </a:p>
        </p:txBody>
      </p:sp>
      <p:sp>
        <p:nvSpPr>
          <p:cNvPr id="4" name="Oval 3"/>
          <p:cNvSpPr/>
          <p:nvPr/>
        </p:nvSpPr>
        <p:spPr>
          <a:xfrm>
            <a:off x="3200400" y="1981200"/>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endParaRPr lang="en-US" sz="2000" b="1" i="1" dirty="0"/>
          </a:p>
        </p:txBody>
      </p:sp>
      <p:sp>
        <p:nvSpPr>
          <p:cNvPr id="5" name="Oval 4"/>
          <p:cNvSpPr/>
          <p:nvPr/>
        </p:nvSpPr>
        <p:spPr>
          <a:xfrm>
            <a:off x="2057400" y="3352800"/>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/2</a:t>
            </a:r>
          </a:p>
        </p:txBody>
      </p:sp>
      <p:sp>
        <p:nvSpPr>
          <p:cNvPr id="6" name="Oval 5"/>
          <p:cNvSpPr/>
          <p:nvPr/>
        </p:nvSpPr>
        <p:spPr>
          <a:xfrm>
            <a:off x="4267200" y="3352800"/>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/2</a:t>
            </a:r>
          </a:p>
        </p:txBody>
      </p:sp>
      <p:sp>
        <p:nvSpPr>
          <p:cNvPr id="7" name="Oval 6"/>
          <p:cNvSpPr/>
          <p:nvPr/>
        </p:nvSpPr>
        <p:spPr>
          <a:xfrm>
            <a:off x="2667000" y="4840224"/>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/4</a:t>
            </a:r>
          </a:p>
        </p:txBody>
      </p:sp>
      <p:sp>
        <p:nvSpPr>
          <p:cNvPr id="8" name="Oval 7"/>
          <p:cNvSpPr/>
          <p:nvPr/>
        </p:nvSpPr>
        <p:spPr>
          <a:xfrm>
            <a:off x="4876800" y="4840224"/>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/4</a:t>
            </a:r>
          </a:p>
        </p:txBody>
      </p:sp>
      <p:sp>
        <p:nvSpPr>
          <p:cNvPr id="9" name="Oval 8"/>
          <p:cNvSpPr/>
          <p:nvPr/>
        </p:nvSpPr>
        <p:spPr>
          <a:xfrm>
            <a:off x="1447800" y="4840224"/>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/4</a:t>
            </a:r>
          </a:p>
        </p:txBody>
      </p:sp>
      <p:sp>
        <p:nvSpPr>
          <p:cNvPr id="10" name="Oval 9"/>
          <p:cNvSpPr/>
          <p:nvPr/>
        </p:nvSpPr>
        <p:spPr>
          <a:xfrm>
            <a:off x="3733800" y="4840224"/>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/4</a:t>
            </a:r>
          </a:p>
        </p:txBody>
      </p:sp>
      <p:sp>
        <p:nvSpPr>
          <p:cNvPr id="56" name="TextBox 55"/>
          <p:cNvSpPr txBox="1"/>
          <p:nvPr/>
        </p:nvSpPr>
        <p:spPr>
          <a:xfrm>
            <a:off x="457200" y="2146280"/>
            <a:ext cx="914400" cy="3416320"/>
          </a:xfrm>
          <a:prstGeom prst="rect">
            <a:avLst/>
          </a:prstGeom>
          <a:noFill/>
        </p:spPr>
        <p:txBody>
          <a:bodyPr wrap="square" rtlCol="0">
            <a:spAutoFit/>
          </a:bodyPr>
          <a:lstStyle/>
          <a:p>
            <a:pPr algn="ctr"/>
            <a:r>
              <a:rPr lang="en-US" sz="3600" b="1" i="1" dirty="0" err="1"/>
              <a:t>cn</a:t>
            </a:r>
            <a:endParaRPr lang="en-US" sz="3600" b="1" i="1" dirty="0"/>
          </a:p>
          <a:p>
            <a:pPr algn="ctr"/>
            <a:endParaRPr lang="en-US" sz="5400" b="1" i="1" dirty="0"/>
          </a:p>
          <a:p>
            <a:pPr algn="ctr"/>
            <a:r>
              <a:rPr lang="en-US" sz="3600" b="1" i="1" dirty="0" err="1"/>
              <a:t>cn</a:t>
            </a:r>
            <a:endParaRPr lang="en-US" sz="3600" b="1" i="1" dirty="0"/>
          </a:p>
          <a:p>
            <a:pPr algn="ctr"/>
            <a:endParaRPr lang="en-US" sz="5400" b="1" i="1" dirty="0"/>
          </a:p>
          <a:p>
            <a:pPr algn="ctr"/>
            <a:r>
              <a:rPr lang="en-US" sz="3600" b="1" i="1" dirty="0" err="1"/>
              <a:t>cn</a:t>
            </a:r>
            <a:endParaRPr lang="en-US" sz="3600" b="1" i="1" dirty="0"/>
          </a:p>
        </p:txBody>
      </p:sp>
    </p:spTree>
    <p:extLst>
      <p:ext uri="{BB962C8B-B14F-4D97-AF65-F5344CB8AC3E}">
        <p14:creationId xmlns:p14="http://schemas.microsoft.com/office/powerpoint/2010/main" val="219697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defined sequences</a:t>
            </a:r>
          </a:p>
        </p:txBody>
      </p:sp>
      <p:sp>
        <p:nvSpPr>
          <p:cNvPr id="3" name="Content Placeholder 2"/>
          <p:cNvSpPr>
            <a:spLocks noGrp="1"/>
          </p:cNvSpPr>
          <p:nvPr>
            <p:ph idx="1"/>
          </p:nvPr>
        </p:nvSpPr>
        <p:spPr/>
        <p:txBody>
          <a:bodyPr>
            <a:normAutofit lnSpcReduction="10000"/>
          </a:bodyPr>
          <a:lstStyle/>
          <a:p>
            <a:r>
              <a:rPr lang="en-US" dirty="0"/>
              <a:t>Defining a sequence recursively as with </a:t>
            </a:r>
            <a:r>
              <a:rPr lang="en-US" dirty="0" err="1"/>
              <a:t>Mergesort</a:t>
            </a:r>
            <a:r>
              <a:rPr lang="en-US" dirty="0"/>
              <a:t> is called a </a:t>
            </a:r>
            <a:r>
              <a:rPr lang="en-US" b="1" dirty="0"/>
              <a:t>recurrence relation</a:t>
            </a:r>
          </a:p>
          <a:p>
            <a:r>
              <a:rPr lang="en-US" dirty="0"/>
              <a:t>The </a:t>
            </a:r>
            <a:r>
              <a:rPr lang="en-US" b="1" dirty="0"/>
              <a:t>initial conditions</a:t>
            </a:r>
            <a:r>
              <a:rPr lang="en-US" dirty="0"/>
              <a:t> give the starting point</a:t>
            </a:r>
          </a:p>
          <a:p>
            <a:r>
              <a:rPr lang="en-US" dirty="0"/>
              <a:t>Example:</a:t>
            </a:r>
          </a:p>
          <a:p>
            <a:pPr lvl="1"/>
            <a:r>
              <a:rPr lang="en-US" dirty="0"/>
              <a:t>Initial conditions</a:t>
            </a:r>
          </a:p>
          <a:p>
            <a:pPr lvl="2"/>
            <a:r>
              <a:rPr lang="en-US" b="1" i="1" dirty="0"/>
              <a:t>T</a:t>
            </a:r>
            <a:r>
              <a:rPr lang="en-US" dirty="0"/>
              <a:t>(0) = 1</a:t>
            </a:r>
          </a:p>
          <a:p>
            <a:pPr lvl="2"/>
            <a:r>
              <a:rPr lang="en-US" b="1" i="1" dirty="0"/>
              <a:t>T</a:t>
            </a:r>
            <a:r>
              <a:rPr lang="en-US" dirty="0"/>
              <a:t>(1) = 2</a:t>
            </a:r>
          </a:p>
          <a:p>
            <a:pPr lvl="1"/>
            <a:r>
              <a:rPr lang="en-US" dirty="0"/>
              <a:t>Recurrence relation</a:t>
            </a:r>
          </a:p>
          <a:p>
            <a:pPr lvl="2"/>
            <a:r>
              <a:rPr lang="en-US" b="1" i="1" dirty="0"/>
              <a:t>T</a:t>
            </a:r>
            <a:r>
              <a:rPr lang="en-US" dirty="0"/>
              <a:t>(</a:t>
            </a:r>
            <a:r>
              <a:rPr lang="en-US" b="1" i="1" dirty="0"/>
              <a:t>k</a:t>
            </a:r>
            <a:r>
              <a:rPr lang="en-US" dirty="0"/>
              <a:t>) = </a:t>
            </a:r>
            <a:r>
              <a:rPr lang="en-US" b="1" i="1" dirty="0"/>
              <a:t>T</a:t>
            </a:r>
            <a:r>
              <a:rPr lang="en-US" dirty="0"/>
              <a:t>(</a:t>
            </a:r>
            <a:r>
              <a:rPr lang="en-US" b="1" i="1" dirty="0"/>
              <a:t>k</a:t>
            </a:r>
            <a:r>
              <a:rPr lang="en-US" dirty="0"/>
              <a:t>-1) + 3</a:t>
            </a:r>
            <a:r>
              <a:rPr lang="en-US" b="1" i="1" dirty="0"/>
              <a:t>T</a:t>
            </a:r>
            <a:r>
              <a:rPr lang="en-US" dirty="0"/>
              <a:t>(</a:t>
            </a:r>
            <a:r>
              <a:rPr lang="en-US" b="1" i="1" dirty="0"/>
              <a:t>k</a:t>
            </a:r>
            <a:r>
              <a:rPr lang="en-US" dirty="0"/>
              <a:t>-2) + </a:t>
            </a:r>
            <a:r>
              <a:rPr lang="en-US" b="1" i="1" dirty="0"/>
              <a:t>k</a:t>
            </a:r>
            <a:r>
              <a:rPr lang="en-US" dirty="0"/>
              <a:t>, for all integers </a:t>
            </a:r>
            <a:r>
              <a:rPr lang="en-US" b="1" i="1" dirty="0"/>
              <a:t>k</a:t>
            </a:r>
            <a:r>
              <a:rPr lang="en-US" dirty="0"/>
              <a:t> </a:t>
            </a:r>
            <a:r>
              <a:rPr lang="en-US" dirty="0">
                <a:sym typeface="Symbol"/>
              </a:rPr>
              <a:t> 2</a:t>
            </a:r>
          </a:p>
          <a:p>
            <a:pPr lvl="1"/>
            <a:r>
              <a:rPr lang="en-US" dirty="0">
                <a:sym typeface="Symbol"/>
              </a:rPr>
              <a:t>Find </a:t>
            </a:r>
            <a:r>
              <a:rPr lang="en-US" b="1" i="1" dirty="0">
                <a:sym typeface="Symbol"/>
              </a:rPr>
              <a:t>T</a:t>
            </a:r>
            <a:r>
              <a:rPr lang="en-US" dirty="0">
                <a:sym typeface="Symbol"/>
              </a:rPr>
              <a:t>(2), </a:t>
            </a:r>
            <a:r>
              <a:rPr lang="en-US" b="1" i="1" dirty="0">
                <a:sym typeface="Symbol"/>
              </a:rPr>
              <a:t>T</a:t>
            </a:r>
            <a:r>
              <a:rPr lang="en-US" dirty="0">
                <a:sym typeface="Symbol"/>
              </a:rPr>
              <a:t>(3), and </a:t>
            </a:r>
            <a:r>
              <a:rPr lang="en-US" b="1" i="1" dirty="0">
                <a:sym typeface="Symbol"/>
              </a:rPr>
              <a:t>T</a:t>
            </a:r>
            <a:r>
              <a:rPr lang="en-US" dirty="0">
                <a:sym typeface="Symbol"/>
              </a:rPr>
              <a:t>(4)</a:t>
            </a:r>
            <a:endParaRPr lang="en-US" baseline="-25000" dirty="0"/>
          </a:p>
        </p:txBody>
      </p:sp>
    </p:spTree>
    <p:extLst>
      <p:ext uri="{BB962C8B-B14F-4D97-AF65-F5344CB8AC3E}">
        <p14:creationId xmlns:p14="http://schemas.microsoft.com/office/powerpoint/2010/main" val="3807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Finding explicit formulas by iteration</a:t>
            </a:r>
          </a:p>
        </p:txBody>
      </p:sp>
      <p:sp>
        <p:nvSpPr>
          <p:cNvPr id="3" name="Content Placeholder 2"/>
          <p:cNvSpPr>
            <a:spLocks noGrp="1"/>
          </p:cNvSpPr>
          <p:nvPr>
            <p:ph idx="1"/>
          </p:nvPr>
        </p:nvSpPr>
        <p:spPr/>
        <p:txBody>
          <a:bodyPr/>
          <a:lstStyle/>
          <a:p>
            <a:r>
              <a:rPr lang="en-US" dirty="0"/>
              <a:t>We want to be able to turn recurrence relations into explicit formulas whenever possible</a:t>
            </a:r>
          </a:p>
          <a:p>
            <a:r>
              <a:rPr lang="en-US" dirty="0"/>
              <a:t>Often, the simplest way is to find these formulas by </a:t>
            </a:r>
            <a:r>
              <a:rPr lang="en-US" b="1" dirty="0"/>
              <a:t>iteration</a:t>
            </a:r>
          </a:p>
          <a:p>
            <a:r>
              <a:rPr lang="en-US" dirty="0"/>
              <a:t>The technique of iteration relies on writing out many expansions of the recursive sequence and looking for patterns</a:t>
            </a:r>
          </a:p>
          <a:p>
            <a:r>
              <a:rPr lang="en-US" dirty="0"/>
              <a:t>That's it</a:t>
            </a:r>
          </a:p>
          <a:p>
            <a:endParaRPr lang="en-US" dirty="0"/>
          </a:p>
        </p:txBody>
      </p:sp>
    </p:spTree>
    <p:extLst>
      <p:ext uri="{BB962C8B-B14F-4D97-AF65-F5344CB8AC3E}">
        <p14:creationId xmlns:p14="http://schemas.microsoft.com/office/powerpoint/2010/main" val="23570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Employing outside formulas</a:t>
            </a:r>
          </a:p>
        </p:txBody>
      </p:sp>
      <p:sp>
        <p:nvSpPr>
          <p:cNvPr id="3" name="Content Placeholder 2"/>
          <p:cNvSpPr>
            <a:spLocks noGrp="1"/>
          </p:cNvSpPr>
          <p:nvPr>
            <p:ph idx="1"/>
          </p:nvPr>
        </p:nvSpPr>
        <p:spPr>
          <a:xfrm>
            <a:off x="609600" y="1775192"/>
            <a:ext cx="10972800" cy="3863609"/>
          </a:xfrm>
        </p:spPr>
        <p:txBody>
          <a:bodyPr>
            <a:normAutofit/>
          </a:bodyPr>
          <a:lstStyle/>
          <a:p>
            <a:r>
              <a:rPr lang="en-US" dirty="0"/>
              <a:t>Intelligent pattern matching gets you a long way</a:t>
            </a:r>
          </a:p>
          <a:p>
            <a:r>
              <a:rPr lang="en-US" dirty="0"/>
              <a:t>However, it is sometimes necessary to substitute in some known formula to simplify a series of terms</a:t>
            </a:r>
          </a:p>
          <a:p>
            <a:r>
              <a:rPr lang="en-US" dirty="0"/>
              <a:t>Recall</a:t>
            </a:r>
          </a:p>
          <a:p>
            <a:pPr lvl="1"/>
            <a:r>
              <a:rPr lang="en-US" dirty="0"/>
              <a:t>Geometric series: 1 + </a:t>
            </a:r>
            <a:r>
              <a:rPr lang="en-US" b="1" i="1" dirty="0"/>
              <a:t>r</a:t>
            </a:r>
            <a:r>
              <a:rPr lang="en-US" dirty="0"/>
              <a:t> + </a:t>
            </a:r>
            <a:r>
              <a:rPr lang="en-US" b="1" i="1" dirty="0"/>
              <a:t>r</a:t>
            </a:r>
            <a:r>
              <a:rPr lang="en-US" baseline="30000" dirty="0"/>
              <a:t>2</a:t>
            </a:r>
            <a:r>
              <a:rPr lang="en-US" dirty="0"/>
              <a:t> + … + </a:t>
            </a:r>
            <a:r>
              <a:rPr lang="en-US" b="1" i="1" dirty="0" err="1"/>
              <a:t>r</a:t>
            </a:r>
            <a:r>
              <a:rPr lang="en-US" b="1" i="1" baseline="30000" dirty="0" err="1"/>
              <a:t>n</a:t>
            </a:r>
            <a:r>
              <a:rPr lang="en-US" dirty="0"/>
              <a:t> = (</a:t>
            </a:r>
            <a:r>
              <a:rPr lang="en-US" b="1" i="1" dirty="0"/>
              <a:t>r</a:t>
            </a:r>
            <a:r>
              <a:rPr lang="en-US" b="1" i="1" baseline="30000" dirty="0"/>
              <a:t>n</a:t>
            </a:r>
            <a:r>
              <a:rPr lang="en-US" baseline="30000" dirty="0"/>
              <a:t>+1</a:t>
            </a:r>
            <a:r>
              <a:rPr lang="en-US" dirty="0"/>
              <a:t> – 1)/(</a:t>
            </a:r>
            <a:r>
              <a:rPr lang="en-US" b="1" i="1" dirty="0"/>
              <a:t>r</a:t>
            </a:r>
            <a:r>
              <a:rPr lang="en-US" dirty="0"/>
              <a:t> – 1) </a:t>
            </a:r>
          </a:p>
          <a:p>
            <a:pPr lvl="1"/>
            <a:r>
              <a:rPr lang="en-US" dirty="0"/>
              <a:t>Arithmetic series: 1 + 2 + 3 + … + </a:t>
            </a:r>
            <a:r>
              <a:rPr lang="en-US" b="1" i="1" dirty="0"/>
              <a:t>n</a:t>
            </a:r>
            <a:r>
              <a:rPr lang="en-US" dirty="0"/>
              <a:t> = </a:t>
            </a:r>
            <a:r>
              <a:rPr lang="en-US" b="1" i="1" dirty="0"/>
              <a:t>n</a:t>
            </a:r>
            <a:r>
              <a:rPr lang="en-US" dirty="0"/>
              <a:t>(</a:t>
            </a:r>
            <a:r>
              <a:rPr lang="en-US" b="1" i="1" dirty="0"/>
              <a:t>n</a:t>
            </a:r>
            <a:r>
              <a:rPr lang="en-US" dirty="0"/>
              <a:t> + 1)/2</a:t>
            </a:r>
          </a:p>
        </p:txBody>
      </p:sp>
    </p:spTree>
    <p:extLst>
      <p:ext uri="{BB962C8B-B14F-4D97-AF65-F5344CB8AC3E}">
        <p14:creationId xmlns:p14="http://schemas.microsoft.com/office/powerpoint/2010/main" val="134558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recurrence relations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We have seen that recurrence relations of the form  </a:t>
                </a:r>
                <a14:m>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≤2</m:t>
                    </m:r>
                    <m:r>
                      <a:rPr lang="en-US" i="1">
                        <a:latin typeface="Cambria Math" panose="02040503050406030204" pitchFamily="18" charset="0"/>
                        <a:ea typeface="Cambria Math" panose="02040503050406030204" pitchFamily="18" charset="0"/>
                      </a:rPr>
                      <m:t>𝑇</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oMath>
                </a14:m>
                <a:r>
                  <a:rPr lang="en-US" i="1" dirty="0">
                    <a:ea typeface="Cambria Math" panose="02040503050406030204" pitchFamily="18" charset="0"/>
                  </a:rPr>
                  <a:t> </a:t>
                </a:r>
                <a:r>
                  <a:rPr lang="en-US" dirty="0">
                    <a:ea typeface="Cambria Math" panose="02040503050406030204" pitchFamily="18" charset="0"/>
                  </a:rPr>
                  <a:t>are bounded by O(</a:t>
                </a:r>
                <a:r>
                  <a:rPr lang="en-US" b="1" i="1" dirty="0">
                    <a:ea typeface="Cambria Math" panose="02040503050406030204" pitchFamily="18" charset="0"/>
                  </a:rPr>
                  <a:t>n</a:t>
                </a:r>
                <a:r>
                  <a:rPr lang="en-US" dirty="0">
                    <a:ea typeface="Cambria Math" panose="02040503050406030204" pitchFamily="18" charset="0"/>
                  </a:rPr>
                  <a:t> log </a:t>
                </a:r>
                <a:r>
                  <a:rPr lang="en-US" b="1" i="1" dirty="0">
                    <a:ea typeface="Cambria Math" panose="02040503050406030204" pitchFamily="18" charset="0"/>
                  </a:rPr>
                  <a:t>n</a:t>
                </a:r>
                <a:r>
                  <a:rPr lang="en-US" dirty="0">
                    <a:ea typeface="Cambria Math" panose="02040503050406030204" pitchFamily="18" charset="0"/>
                  </a:rPr>
                  <a:t>)</a:t>
                </a:r>
              </a:p>
              <a:p>
                <a:r>
                  <a:rPr lang="en-US" dirty="0">
                    <a:ea typeface="Cambria Math" panose="02040503050406030204" pitchFamily="18" charset="0"/>
                  </a:rPr>
                  <a:t>What about </a:t>
                </a:r>
                <a14:m>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𝑞</m:t>
                    </m:r>
                    <m:r>
                      <a:rPr lang="en-US" i="1">
                        <a:latin typeface="Cambria Math" panose="02040503050406030204" pitchFamily="18" charset="0"/>
                        <a:ea typeface="Cambria Math" panose="02040503050406030204" pitchFamily="18" charset="0"/>
                      </a:rPr>
                      <m:t>𝑇</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oMath>
                </a14:m>
                <a:r>
                  <a:rPr lang="en-US" i="1" dirty="0">
                    <a:ea typeface="Cambria Math" panose="02040503050406030204" pitchFamily="18" charset="0"/>
                  </a:rPr>
                  <a:t> </a:t>
                </a:r>
                <a:r>
                  <a:rPr lang="en-US" dirty="0">
                    <a:ea typeface="Cambria Math" panose="02040503050406030204" pitchFamily="18" charset="0"/>
                  </a:rPr>
                  <a:t>where </a:t>
                </a:r>
                <a:r>
                  <a:rPr lang="en-US" b="1" i="1" dirty="0">
                    <a:ea typeface="Cambria Math" panose="02040503050406030204" pitchFamily="18" charset="0"/>
                  </a:rPr>
                  <a:t>q</a:t>
                </a:r>
                <a:r>
                  <a:rPr lang="en-US" dirty="0">
                    <a:ea typeface="Cambria Math" panose="02040503050406030204" pitchFamily="18" charset="0"/>
                  </a:rPr>
                  <a:t> is bigger than 2 (more than two sub-problems)?</a:t>
                </a:r>
              </a:p>
              <a:p>
                <a:r>
                  <a:rPr lang="en-US" dirty="0">
                    <a:ea typeface="Cambria Math" panose="02040503050406030204" pitchFamily="18" charset="0"/>
                  </a:rPr>
                  <a:t>There will still be log</a:t>
                </a:r>
                <a:r>
                  <a:rPr lang="en-US" baseline="-25000" dirty="0">
                    <a:ea typeface="Cambria Math" panose="02040503050406030204" pitchFamily="18" charset="0"/>
                  </a:rPr>
                  <a:t>2</a:t>
                </a:r>
                <a:r>
                  <a:rPr lang="en-US" b="1" i="1" dirty="0">
                    <a:ea typeface="Cambria Math" panose="02040503050406030204" pitchFamily="18" charset="0"/>
                  </a:rPr>
                  <a:t>n</a:t>
                </a:r>
                <a:r>
                  <a:rPr lang="en-US" dirty="0">
                    <a:ea typeface="Cambria Math" panose="02040503050406030204" pitchFamily="18" charset="0"/>
                  </a:rPr>
                  <a:t> levels of recursion</a:t>
                </a:r>
              </a:p>
              <a:p>
                <a:r>
                  <a:rPr lang="en-US" dirty="0">
                    <a:ea typeface="Cambria Math" panose="02040503050406030204" pitchFamily="18" charset="0"/>
                  </a:rPr>
                  <a:t>However, there will not be a consistent </a:t>
                </a:r>
                <a:r>
                  <a:rPr lang="en-US" b="1" i="1" dirty="0" err="1">
                    <a:ea typeface="Cambria Math" panose="02040503050406030204" pitchFamily="18" charset="0"/>
                  </a:rPr>
                  <a:t>cn</a:t>
                </a:r>
                <a:r>
                  <a:rPr lang="en-US" dirty="0">
                    <a:ea typeface="Cambria Math" panose="02040503050406030204" pitchFamily="18" charset="0"/>
                  </a:rPr>
                  <a:t> amount of work at each level</a:t>
                </a:r>
              </a:p>
              <a:p>
                <a:endParaRPr lang="en-US" dirty="0">
                  <a:ea typeface="Cambria Math" panose="02040503050406030204" pitchFamily="18"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r="-1778" b="-2240"/>
                </a:stretch>
              </a:blipFill>
            </p:spPr>
            <p:txBody>
              <a:bodyPr/>
              <a:lstStyle/>
              <a:p>
                <a:r>
                  <a:rPr lang="en-US">
                    <a:noFill/>
                  </a:rPr>
                  <a:t> </a:t>
                </a:r>
              </a:p>
            </p:txBody>
          </p:sp>
        </mc:Fallback>
      </mc:AlternateContent>
    </p:spTree>
    <p:extLst>
      <p:ext uri="{BB962C8B-B14F-4D97-AF65-F5344CB8AC3E}">
        <p14:creationId xmlns:p14="http://schemas.microsoft.com/office/powerpoint/2010/main" val="309899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to summation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In general, it's</a:t>
                </a:r>
              </a:p>
              <a:p>
                <a:pPr marL="118872"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nary>
                        <m:naryPr>
                          <m:chr m:val="∑"/>
                          <m:ctrlPr>
                            <a:rPr lang="en-US" i="1">
                              <a:latin typeface="Cambria Math" panose="02040503050406030204" pitchFamily="18" charset="0"/>
                              <a:ea typeface="Cambria Math" panose="02040503050406030204" pitchFamily="18" charset="0"/>
                            </a:rPr>
                          </m:ctrlPr>
                        </m:naryPr>
                        <m:sub>
                          <m:r>
                            <m:rPr>
                              <m:brk m:alnAt="23"/>
                            </m:rPr>
                            <a:rPr lang="en-US" i="1">
                              <a:latin typeface="Cambria Math" panose="02040503050406030204" pitchFamily="18" charset="0"/>
                              <a:ea typeface="Cambria Math" panose="02040503050406030204" pitchFamily="18" charset="0"/>
                            </a:rPr>
                            <m:t>𝑗</m:t>
                          </m:r>
                          <m:r>
                            <a:rPr lang="en-US" i="1">
                              <a:latin typeface="Cambria Math" panose="02040503050406030204" pitchFamily="18" charset="0"/>
                              <a:ea typeface="Cambria Math" panose="02040503050406030204" pitchFamily="18" charset="0"/>
                            </a:rPr>
                            <m:t>=0</m:t>
                          </m:r>
                        </m:sub>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r>
                                <a:rPr lang="en-US" i="1">
                                  <a:latin typeface="Cambria Math" panose="02040503050406030204" pitchFamily="18" charset="0"/>
                                  <a:ea typeface="Cambria Math" panose="02040503050406030204" pitchFamily="18" charset="0"/>
                                </a:rPr>
                                <m:t>−1</m:t>
                              </m:r>
                            </m:e>
                          </m:func>
                        </m:sup>
                        <m:e>
                          <m:sSup>
                            <m:sSupPr>
                              <m:ctrlPr>
                                <a:rPr lang="en-US" i="1">
                                  <a:latin typeface="Cambria Math" panose="02040503050406030204" pitchFamily="18" charset="0"/>
                                  <a:ea typeface="Cambria Math" panose="02040503050406030204" pitchFamily="18" charset="0"/>
                                </a:rPr>
                              </m:ctrlPr>
                            </m:sSupPr>
                            <m:e>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𝑞</m:t>
                                      </m:r>
                                    </m:num>
                                    <m:den>
                                      <m:r>
                                        <a:rPr lang="en-US" i="1">
                                          <a:latin typeface="Cambria Math" panose="02040503050406030204" pitchFamily="18" charset="0"/>
                                          <a:ea typeface="Cambria Math" panose="02040503050406030204" pitchFamily="18" charset="0"/>
                                        </a:rPr>
                                        <m:t>2</m:t>
                                      </m:r>
                                    </m:den>
                                  </m:f>
                                </m:e>
                              </m:d>
                            </m:e>
                            <m:sup>
                              <m:r>
                                <a:rPr lang="en-US" i="1">
                                  <a:latin typeface="Cambria Math" panose="02040503050406030204" pitchFamily="18" charset="0"/>
                                  <a:ea typeface="Cambria Math" panose="02040503050406030204" pitchFamily="18" charset="0"/>
                                </a:rPr>
                                <m:t>𝑗</m:t>
                              </m:r>
                            </m:sup>
                          </m:sSup>
                          <m:r>
                            <a:rPr lang="en-US" i="1">
                              <a:latin typeface="Cambria Math" panose="02040503050406030204" pitchFamily="18" charset="0"/>
                              <a:ea typeface="Cambria Math" panose="02040503050406030204" pitchFamily="18" charset="0"/>
                            </a:rPr>
                            <m:t>𝑐𝑛</m:t>
                          </m:r>
                        </m:e>
                      </m:nary>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nary>
                        <m:naryPr>
                          <m:chr m:val="∑"/>
                          <m:ctrlPr>
                            <a:rPr lang="en-US" i="1">
                              <a:latin typeface="Cambria Math" panose="02040503050406030204" pitchFamily="18" charset="0"/>
                              <a:ea typeface="Cambria Math" panose="02040503050406030204" pitchFamily="18" charset="0"/>
                            </a:rPr>
                          </m:ctrlPr>
                        </m:naryPr>
                        <m:sub>
                          <m:r>
                            <m:rPr>
                              <m:brk m:alnAt="23"/>
                            </m:rPr>
                            <a:rPr lang="en-US" i="1">
                              <a:latin typeface="Cambria Math" panose="02040503050406030204" pitchFamily="18" charset="0"/>
                              <a:ea typeface="Cambria Math" panose="02040503050406030204" pitchFamily="18" charset="0"/>
                            </a:rPr>
                            <m:t>𝑗</m:t>
                          </m:r>
                          <m:r>
                            <a:rPr lang="en-US" i="1">
                              <a:latin typeface="Cambria Math" panose="02040503050406030204" pitchFamily="18" charset="0"/>
                              <a:ea typeface="Cambria Math" panose="02040503050406030204" pitchFamily="18" charset="0"/>
                            </a:rPr>
                            <m:t>=0</m:t>
                          </m:r>
                        </m:sub>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r>
                                <a:rPr lang="en-US" i="1">
                                  <a:latin typeface="Cambria Math" panose="02040503050406030204" pitchFamily="18" charset="0"/>
                                  <a:ea typeface="Cambria Math" panose="02040503050406030204" pitchFamily="18" charset="0"/>
                                </a:rPr>
                                <m:t>−1</m:t>
                              </m:r>
                            </m:e>
                          </m:func>
                        </m:sup>
                        <m:e>
                          <m:sSup>
                            <m:sSupPr>
                              <m:ctrlPr>
                                <a:rPr lang="en-US" i="1">
                                  <a:latin typeface="Cambria Math" panose="02040503050406030204" pitchFamily="18" charset="0"/>
                                  <a:ea typeface="Cambria Math" panose="02040503050406030204" pitchFamily="18" charset="0"/>
                                </a:rPr>
                              </m:ctrlPr>
                            </m:sSupPr>
                            <m:e>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𝑞</m:t>
                                      </m:r>
                                    </m:num>
                                    <m:den>
                                      <m:r>
                                        <a:rPr lang="en-US" i="1">
                                          <a:latin typeface="Cambria Math" panose="02040503050406030204" pitchFamily="18" charset="0"/>
                                          <a:ea typeface="Cambria Math" panose="02040503050406030204" pitchFamily="18" charset="0"/>
                                        </a:rPr>
                                        <m:t>2</m:t>
                                      </m:r>
                                    </m:den>
                                  </m:f>
                                </m:e>
                              </m:d>
                            </m:e>
                            <m:sup>
                              <m:r>
                                <a:rPr lang="en-US" i="1">
                                  <a:latin typeface="Cambria Math" panose="02040503050406030204" pitchFamily="18" charset="0"/>
                                  <a:ea typeface="Cambria Math" panose="02040503050406030204" pitchFamily="18" charset="0"/>
                                </a:rPr>
                                <m:t>𝑗</m:t>
                              </m:r>
                            </m:sup>
                          </m:sSup>
                        </m:e>
                      </m:nary>
                    </m:oMath>
                  </m:oMathPara>
                </a14:m>
                <a:endParaRPr lang="en-US" dirty="0"/>
              </a:p>
              <a:p>
                <a:r>
                  <a:rPr lang="en-US" dirty="0"/>
                  <a:t>This is a geometric series, where </a:t>
                </a:r>
                <a14:m>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m:t>
                        </m:r>
                      </m:num>
                      <m:den>
                        <m:r>
                          <a:rPr lang="en-US" b="0" i="1" smtClean="0">
                            <a:latin typeface="Cambria Math" panose="02040503050406030204" pitchFamily="18" charset="0"/>
                          </a:rPr>
                          <m:t>2</m:t>
                        </m:r>
                      </m:den>
                    </m:f>
                  </m:oMath>
                </a14:m>
                <a:endParaRPr lang="en-US" dirty="0"/>
              </a:p>
              <a:p>
                <a:pPr marL="118872"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d>
                        <m:dPr>
                          <m:ctrlPr>
                            <a:rPr lang="en-US" i="1" smtClean="0">
                              <a:latin typeface="Cambria Math" panose="02040503050406030204" pitchFamily="18" charset="0"/>
                              <a:ea typeface="Cambria Math" panose="02040503050406030204" pitchFamily="18" charset="0"/>
                            </a:rPr>
                          </m:ctrlPr>
                        </m:dPr>
                        <m:e>
                          <m:f>
                            <m:fPr>
                              <m:ctrlPr>
                                <a:rPr lang="en-US" i="1" smtClean="0">
                                  <a:latin typeface="Cambria Math" panose="02040503050406030204" pitchFamily="18" charset="0"/>
                                  <a:ea typeface="Cambria Math" panose="02040503050406030204" pitchFamily="18" charset="0"/>
                                </a:rPr>
                              </m:ctrlPr>
                            </m:fPr>
                            <m:num>
                              <m:sSup>
                                <m:sSupPr>
                                  <m:ctrlPr>
                                    <a:rPr lang="en-US"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𝑟</m:t>
                                  </m:r>
                                </m:e>
                                <m:sup>
                                  <m:func>
                                    <m:funcPr>
                                      <m:ctrlPr>
                                        <a:rPr lang="en-US" i="1" smtClean="0">
                                          <a:latin typeface="Cambria Math" panose="02040503050406030204" pitchFamily="18" charset="0"/>
                                          <a:ea typeface="Cambria Math" panose="02040503050406030204" pitchFamily="18" charset="0"/>
                                        </a:rPr>
                                      </m:ctrlPr>
                                    </m:funcPr>
                                    <m:fName>
                                      <m:sSub>
                                        <m:sSubPr>
                                          <m:ctrlPr>
                                            <a:rPr lang="en-US" i="1" smtClean="0">
                                              <a:latin typeface="Cambria Math" panose="02040503050406030204" pitchFamily="18" charset="0"/>
                                              <a:ea typeface="Cambria Math" panose="02040503050406030204" pitchFamily="18" charset="0"/>
                                            </a:rPr>
                                          </m:ctrlPr>
                                        </m:sSubPr>
                                        <m:e>
                                          <m:r>
                                            <m:rPr>
                                              <m:sty m:val="p"/>
                                            </m:rPr>
                                            <a:rPr lang="en-US" i="0" smtClean="0">
                                              <a:latin typeface="Cambria Math" panose="02040503050406030204" pitchFamily="18" charset="0"/>
                                              <a:ea typeface="Cambria Math" panose="02040503050406030204" pitchFamily="18" charset="0"/>
                                            </a:rPr>
                                            <m:t>log</m:t>
                                          </m:r>
                                        </m:e>
                                        <m:sub>
                                          <m:r>
                                            <a:rPr lang="en-US" b="0" i="1" smtClean="0">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𝑛</m:t>
                                      </m:r>
                                    </m:e>
                                  </m:func>
                                </m:sup>
                              </m:sSup>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𝑟</m:t>
                              </m:r>
                              <m:r>
                                <a:rPr lang="en-US" b="0" i="1" smtClean="0">
                                  <a:latin typeface="Cambria Math" panose="02040503050406030204" pitchFamily="18" charset="0"/>
                                  <a:ea typeface="Cambria Math" panose="02040503050406030204" pitchFamily="18" charset="0"/>
                                </a:rPr>
                                <m:t>−1</m:t>
                              </m:r>
                            </m:den>
                          </m:f>
                        </m:e>
                      </m:d>
                      <m:r>
                        <a:rPr lang="en-US"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150362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bound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pPr marL="118872" indent="0">
                  <a:buNone/>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r>
                                <a:rPr lang="en-US" i="1">
                                  <a:latin typeface="Cambria Math" panose="02040503050406030204" pitchFamily="18" charset="0"/>
                                  <a:ea typeface="Cambria Math" panose="02040503050406030204" pitchFamily="18" charset="0"/>
                                </a:rPr>
                                <m:t>−1</m:t>
                              </m:r>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r>
                        <a:rPr lang="en-US"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oMath>
                  </m:oMathPara>
                </a14:m>
                <a:endParaRPr lang="en-US" dirty="0"/>
              </a:p>
              <a:p>
                <a:r>
                  <a:rPr lang="en-US" dirty="0"/>
                  <a:t>Since </a:t>
                </a:r>
                <a:r>
                  <a:rPr lang="en-US" b="1" i="1" dirty="0"/>
                  <a:t>r</a:t>
                </a:r>
                <a:r>
                  <a:rPr lang="en-US" dirty="0"/>
                  <a:t> – 1 is a constant, we can pull it out</a:t>
                </a:r>
              </a:p>
              <a:p>
                <a14:m>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𝑐</m:t>
                            </m:r>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r>
                      <a:rPr lang="en-US" b="0" i="1" smtClean="0">
                        <a:latin typeface="Cambria Math" panose="02040503050406030204" pitchFamily="18" charset="0"/>
                        <a:ea typeface="Cambria Math" panose="02040503050406030204" pitchFamily="18" charset="0"/>
                      </a:rPr>
                      <m:t>𝑛</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oMath>
                </a14:m>
                <a:endParaRPr lang="en-US" dirty="0"/>
              </a:p>
              <a:p>
                <a:r>
                  <a:rPr lang="en-US" dirty="0"/>
                  <a:t>For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&gt;1</m:t>
                    </m:r>
                  </m:oMath>
                </a14:m>
                <a:r>
                  <a:rPr lang="en-US" dirty="0"/>
                  <a:t> and </a:t>
                </a:r>
                <a14:m>
                  <m:oMath xmlns:m="http://schemas.openxmlformats.org/officeDocument/2006/math">
                    <m:r>
                      <a:rPr lang="en-US" b="0" i="1" smtClean="0">
                        <a:latin typeface="Cambria Math" panose="02040503050406030204" pitchFamily="18" charset="0"/>
                      </a:rPr>
                      <m:t>𝑏</m:t>
                    </m:r>
                    <m:r>
                      <a:rPr lang="en-US" b="0" i="1" smtClean="0">
                        <a:latin typeface="Cambria Math" panose="02040503050406030204" pitchFamily="18" charset="0"/>
                      </a:rPr>
                      <m:t>&gt;1</m:t>
                    </m:r>
                  </m:oMath>
                </a14:m>
                <a:r>
                  <a:rPr lang="en-US" dirty="0"/>
                  <a:t>,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𝑎</m:t>
                        </m:r>
                      </m:e>
                      <m:sup>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𝑏</m:t>
                            </m:r>
                          </m:e>
                        </m:func>
                      </m:sup>
                    </m:sSup>
                    <m:r>
                      <a:rPr lang="en-US" b="0" i="1" smtClean="0">
                        <a:latin typeface="Cambria Math" panose="02040503050406030204" pitchFamily="18" charset="0"/>
                      </a:rPr>
                      <m:t>=</m:t>
                    </m:r>
                    <m:sSup>
                      <m:sSupPr>
                        <m:ctrlPr>
                          <a:rPr lang="en-US" i="1">
                            <a:latin typeface="Cambria Math" panose="02040503050406030204" pitchFamily="18" charset="0"/>
                          </a:rPr>
                        </m:ctrlPr>
                      </m:sSupPr>
                      <m:e>
                        <m:r>
                          <a:rPr lang="en-US" b="0" i="1" smtClean="0">
                            <a:latin typeface="Cambria Math" panose="02040503050406030204" pitchFamily="18" charset="0"/>
                          </a:rPr>
                          <m:t>𝑏</m:t>
                        </m:r>
                      </m:e>
                      <m:sup>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r>
                              <a:rPr lang="en-US" b="0" i="1" smtClean="0">
                                <a:latin typeface="Cambria Math" panose="02040503050406030204" pitchFamily="18" charset="0"/>
                              </a:rPr>
                              <m:t>𝑎</m:t>
                            </m:r>
                          </m:e>
                        </m:func>
                      </m:sup>
                    </m:sSup>
                  </m:oMath>
                </a14:m>
                <a:r>
                  <a:rPr lang="en-US" dirty="0"/>
                  <a:t>, thus </a:t>
                </a:r>
                <a14:m>
                  <m:oMath xmlns:m="http://schemas.openxmlformats.org/officeDocument/2006/math">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r>
                      <a:rPr lang="en-US" b="0" i="1" smtClean="0">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𝑟</m:t>
                            </m:r>
                          </m:e>
                        </m:func>
                      </m:sup>
                    </m:sSup>
                    <m:r>
                      <a:rPr lang="en-US" b="0" i="1" smtClean="0">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𝑞</m:t>
                            </m:r>
                            <m:r>
                              <a:rPr lang="en-US" b="0" i="1" smtClean="0">
                                <a:latin typeface="Cambria Math" panose="02040503050406030204" pitchFamily="18" charset="0"/>
                                <a:ea typeface="Cambria Math" panose="02040503050406030204" pitchFamily="18" charset="0"/>
                              </a:rPr>
                              <m:t>/2)</m:t>
                            </m:r>
                          </m:e>
                        </m:func>
                      </m:sup>
                    </m:sSup>
                    <m:r>
                      <a:rPr lang="en-US" b="0" i="1" smtClean="0">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𝑛</m:t>
                        </m:r>
                      </m:e>
                      <m:sup>
                        <m:func>
                          <m:funcPr>
                            <m:ctrlPr>
                              <a:rPr lang="en-US" i="1" smtClean="0">
                                <a:latin typeface="Cambria Math" panose="02040503050406030204" pitchFamily="18" charset="0"/>
                                <a:ea typeface="Cambria Math" panose="02040503050406030204" pitchFamily="18" charset="0"/>
                              </a:rPr>
                            </m:ctrlPr>
                          </m:funcPr>
                          <m:fName>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𝑞</m:t>
                            </m:r>
                          </m:e>
                        </m:func>
                        <m:r>
                          <a:rPr lang="en-US" b="0" i="1" smtClean="0">
                            <a:latin typeface="Cambria Math" panose="02040503050406030204" pitchFamily="18" charset="0"/>
                            <a:ea typeface="Cambria Math" panose="02040503050406030204" pitchFamily="18" charset="0"/>
                          </a:rPr>
                          <m:t>)−1</m:t>
                        </m:r>
                      </m:sup>
                    </m:sSup>
                  </m:oMath>
                </a14:m>
                <a:endParaRPr lang="en-US" dirty="0">
                  <a:ea typeface="Cambria Math" panose="02040503050406030204" pitchFamily="18" charset="0"/>
                </a:endParaRPr>
              </a:p>
              <a:p>
                <a14:m>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𝑐</m:t>
                            </m:r>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r>
                      <a:rPr lang="en-US" i="1">
                        <a:latin typeface="Cambria Math" panose="02040503050406030204" pitchFamily="18" charset="0"/>
                        <a:ea typeface="Cambria Math" panose="02040503050406030204" pitchFamily="18" charset="0"/>
                      </a:rPr>
                      <m:t>𝑛</m:t>
                    </m:r>
                    <m:r>
                      <a:rPr lang="en-US" i="1" smtClean="0">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𝑞</m:t>
                            </m:r>
                          </m:e>
                        </m:func>
                        <m:r>
                          <a:rPr lang="en-US" i="1">
                            <a:latin typeface="Cambria Math" panose="02040503050406030204" pitchFamily="18" charset="0"/>
                            <a:ea typeface="Cambria Math" panose="02040503050406030204" pitchFamily="18" charset="0"/>
                          </a:rPr>
                          <m:t>)−1</m:t>
                        </m:r>
                      </m:sup>
                    </m:sSup>
                    <m:r>
                      <a:rPr lang="en-US" i="1" smtClean="0">
                        <a:latin typeface="Cambria Math" panose="02040503050406030204" pitchFamily="18" charset="0"/>
                        <a:ea typeface="Cambria Math" panose="02040503050406030204" pitchFamily="18" charset="0"/>
                      </a:rPr>
                      <m:t>≤</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𝑐</m:t>
                            </m:r>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𝑞</m:t>
                            </m:r>
                          </m:e>
                        </m:func>
                      </m:sup>
                    </m:sSup>
                  </m:oMath>
                </a14:m>
                <a:r>
                  <a:rPr lang="en-US" dirty="0">
                    <a:ea typeface="Cambria Math" panose="02040503050406030204" pitchFamily="18" charset="0"/>
                  </a:rPr>
                  <a:t> which is </a:t>
                </a:r>
                <a14:m>
                  <m:oMath xmlns:m="http://schemas.openxmlformats.org/officeDocument/2006/math">
                    <m:r>
                      <a:rPr lang="en-US" b="0" i="1" smtClean="0">
                        <a:latin typeface="Cambria Math" panose="02040503050406030204" pitchFamily="18" charset="0"/>
                        <a:ea typeface="Cambria Math" panose="02040503050406030204" pitchFamily="18" charset="0"/>
                      </a:rPr>
                      <m:t>𝑂</m:t>
                    </m:r>
                    <m:d>
                      <m:dPr>
                        <m:ctrlPr>
                          <a:rPr lang="en-US" b="0" i="1" smtClean="0">
                            <a:latin typeface="Cambria Math" panose="02040503050406030204" pitchFamily="18" charset="0"/>
                            <a:ea typeface="Cambria Math" panose="02040503050406030204" pitchFamily="18" charset="0"/>
                          </a:rPr>
                        </m:ctrlPr>
                      </m:dPr>
                      <m:e>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𝑞</m:t>
                                </m:r>
                              </m:e>
                            </m:func>
                          </m:sup>
                        </m:sSup>
                      </m:e>
                    </m:d>
                  </m:oMath>
                </a14:m>
                <a:endParaRPr lang="en-US" dirty="0">
                  <a:ea typeface="Cambria Math" panose="02040503050406030204" pitchFamily="18" charset="0"/>
                </a:endParaRPr>
              </a:p>
              <a:p>
                <a:pPr marL="118872"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b="-1449"/>
                </a:stretch>
              </a:blipFill>
            </p:spPr>
            <p:txBody>
              <a:bodyPr/>
              <a:lstStyle/>
              <a:p>
                <a:r>
                  <a:rPr lang="en-US">
                    <a:noFill/>
                  </a:rPr>
                  <a:t> </a:t>
                </a:r>
              </a:p>
            </p:txBody>
          </p:sp>
        </mc:Fallback>
      </mc:AlternateContent>
    </p:spTree>
    <p:extLst>
      <p:ext uri="{BB962C8B-B14F-4D97-AF65-F5344CB8AC3E}">
        <p14:creationId xmlns:p14="http://schemas.microsoft.com/office/powerpoint/2010/main" val="32257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Inversions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5293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lnSpcReduction="10000"/>
          </a:bodyPr>
          <a:lstStyle/>
          <a:p>
            <a:r>
              <a:rPr lang="en-US" dirty="0"/>
              <a:t>What did we talk about last time?</a:t>
            </a:r>
          </a:p>
          <a:p>
            <a:r>
              <a:rPr lang="en-US" dirty="0"/>
              <a:t>Review of first third of course</a:t>
            </a:r>
          </a:p>
          <a:p>
            <a:pPr lvl="1"/>
            <a:r>
              <a:rPr lang="en-US" dirty="0"/>
              <a:t>Big oh</a:t>
            </a:r>
          </a:p>
          <a:p>
            <a:pPr lvl="1"/>
            <a:r>
              <a:rPr lang="en-US" dirty="0"/>
              <a:t>Calculating running time</a:t>
            </a:r>
          </a:p>
          <a:p>
            <a:pPr lvl="1"/>
            <a:r>
              <a:rPr lang="en-US" dirty="0"/>
              <a:t>Graph basics</a:t>
            </a:r>
          </a:p>
          <a:p>
            <a:pPr lvl="1"/>
            <a:r>
              <a:rPr lang="en-US" dirty="0"/>
              <a:t>Greedy algorithms</a:t>
            </a:r>
          </a:p>
          <a:p>
            <a:pPr lvl="2"/>
            <a:r>
              <a:rPr lang="en-US" dirty="0"/>
              <a:t>Interval scheduling</a:t>
            </a:r>
          </a:p>
          <a:p>
            <a:pPr lvl="2"/>
            <a:r>
              <a:rPr lang="en-US" dirty="0"/>
              <a:t>Shortest path</a:t>
            </a:r>
          </a:p>
          <a:p>
            <a:pPr lvl="2"/>
            <a:r>
              <a:rPr lang="en-US" dirty="0"/>
              <a:t>Minimum spanning tree</a:t>
            </a:r>
          </a:p>
          <a:p>
            <a:pPr lvl="2"/>
            <a:r>
              <a:rPr lang="en-US" dirty="0"/>
              <a:t>Huffman codes</a:t>
            </a:r>
          </a:p>
          <a:p>
            <a:pPr lvl="2"/>
            <a:endParaRPr lang="en-US" dirty="0"/>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Ranking similarity</a:t>
            </a:r>
          </a:p>
        </p:txBody>
      </p:sp>
      <p:sp>
        <p:nvSpPr>
          <p:cNvPr id="3" name="Content Placeholder 2"/>
          <p:cNvSpPr>
            <a:spLocks noGrp="1"/>
          </p:cNvSpPr>
          <p:nvPr>
            <p:ph idx="1"/>
          </p:nvPr>
        </p:nvSpPr>
        <p:spPr/>
        <p:txBody>
          <a:bodyPr>
            <a:normAutofit/>
          </a:bodyPr>
          <a:lstStyle/>
          <a:p>
            <a:r>
              <a:rPr lang="en-US" dirty="0"/>
              <a:t>What if we wanted to measure the similarity of one ranking to another ranking?</a:t>
            </a:r>
          </a:p>
          <a:p>
            <a:r>
              <a:rPr lang="en-US" b="1" dirty="0"/>
              <a:t>Inversions</a:t>
            </a:r>
            <a:r>
              <a:rPr lang="en-US" dirty="0"/>
              <a:t> are pairs of elements that are out of order in one ranking with respect to the other</a:t>
            </a:r>
          </a:p>
          <a:p>
            <a:r>
              <a:rPr lang="en-US" dirty="0"/>
              <a:t>Formally, for indices </a:t>
            </a:r>
            <a:r>
              <a:rPr lang="en-US" b="1" i="1" dirty="0" err="1"/>
              <a:t>i</a:t>
            </a:r>
            <a:r>
              <a:rPr lang="en-US" dirty="0"/>
              <a:t> &lt; </a:t>
            </a:r>
            <a:r>
              <a:rPr lang="en-US" b="1" i="1" dirty="0"/>
              <a:t>j</a:t>
            </a:r>
            <a:r>
              <a:rPr lang="en-US" dirty="0"/>
              <a:t>, there's an inversion if ranking </a:t>
            </a:r>
            <a:r>
              <a:rPr lang="en-US" b="1" i="1" dirty="0" err="1"/>
              <a:t>r</a:t>
            </a:r>
            <a:r>
              <a:rPr lang="en-US" b="1" i="1" baseline="-25000" dirty="0" err="1"/>
              <a:t>i</a:t>
            </a:r>
            <a:r>
              <a:rPr lang="en-US" dirty="0"/>
              <a:t> &gt; </a:t>
            </a:r>
            <a:r>
              <a:rPr lang="en-US" b="1" i="1" dirty="0" err="1"/>
              <a:t>r</a:t>
            </a:r>
            <a:r>
              <a:rPr lang="en-US" b="1" i="1" baseline="-25000" dirty="0" err="1"/>
              <a:t>j</a:t>
            </a:r>
            <a:endParaRPr lang="en-US" b="1" i="1" baseline="-25000" dirty="0"/>
          </a:p>
          <a:p>
            <a:endParaRPr lang="en-US" dirty="0"/>
          </a:p>
        </p:txBody>
      </p:sp>
    </p:spTree>
    <p:extLst>
      <p:ext uri="{BB962C8B-B14F-4D97-AF65-F5344CB8AC3E}">
        <p14:creationId xmlns:p14="http://schemas.microsoft.com/office/powerpoint/2010/main" val="165752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Minimum and maximum inversions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If two rankings are the same, they would have no inversions</a:t>
                </a:r>
              </a:p>
              <a:p>
                <a:r>
                  <a:rPr lang="en-US" dirty="0"/>
                  <a:t>If two rankings were sorted in opposite directions, they would have </a:t>
                </a:r>
                <a14:m>
                  <m:oMath xmlns:m="http://schemas.openxmlformats.org/officeDocument/2006/math">
                    <m:d>
                      <m:dPr>
                        <m:ctrlPr>
                          <a:rPr lang="en-US" i="1">
                            <a:latin typeface="Cambria Math" panose="02040503050406030204" pitchFamily="18" charset="0"/>
                          </a:rPr>
                        </m:ctrlPr>
                      </m:dPr>
                      <m:e>
                        <m:m>
                          <m:mPr>
                            <m:mcs>
                              <m:mc>
                                <m:mcPr>
                                  <m:count m:val="1"/>
                                  <m:mcJc m:val="center"/>
                                </m:mcPr>
                              </m:mc>
                            </m:mcs>
                            <m:ctrlPr>
                              <a:rPr lang="en-US" i="1">
                                <a:latin typeface="Cambria Math" panose="02040503050406030204" pitchFamily="18" charset="0"/>
                              </a:rPr>
                            </m:ctrlPr>
                          </m:mPr>
                          <m:mr>
                            <m:e>
                              <m:r>
                                <m:rPr>
                                  <m:brk m:alnAt="7"/>
                                </m:rPr>
                                <a:rPr lang="en-US" i="1">
                                  <a:latin typeface="Cambria Math" panose="02040503050406030204" pitchFamily="18" charset="0"/>
                                </a:rPr>
                                <m:t>𝑛</m:t>
                              </m:r>
                            </m:e>
                          </m:mr>
                          <m:mr>
                            <m:e>
                              <m:r>
                                <a:rPr lang="en-US" i="1">
                                  <a:latin typeface="Cambria Math" panose="02040503050406030204" pitchFamily="18" charset="0"/>
                                </a:rPr>
                                <m:t>2</m:t>
                              </m:r>
                            </m:e>
                          </m:mr>
                        </m:m>
                      </m:e>
                    </m:d>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𝑛</m:t>
                        </m:r>
                        <m:r>
                          <a:rPr lang="en-US" i="1">
                            <a:latin typeface="Cambria Math" panose="02040503050406030204" pitchFamily="18" charset="0"/>
                          </a:rPr>
                          <m:t>!</m:t>
                        </m:r>
                      </m:num>
                      <m:den>
                        <m:d>
                          <m:dPr>
                            <m:ctrlPr>
                              <a:rPr lang="en-US"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−2</m:t>
                            </m:r>
                          </m:e>
                        </m:d>
                        <m:r>
                          <a:rPr lang="en-US" i="1">
                            <a:latin typeface="Cambria Math" panose="02040503050406030204" pitchFamily="18" charset="0"/>
                          </a:rPr>
                          <m:t>!2!</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𝑛</m:t>
                        </m:r>
                        <m:r>
                          <a:rPr lang="en-US" i="1">
                            <a:latin typeface="Cambria Math" panose="02040503050406030204" pitchFamily="18" charset="0"/>
                          </a:rPr>
                          <m:t>(</m:t>
                        </m:r>
                        <m:r>
                          <a:rPr lang="en-US" i="1">
                            <a:latin typeface="Cambria Math" panose="02040503050406030204" pitchFamily="18" charset="0"/>
                          </a:rPr>
                          <m:t>𝑛</m:t>
                        </m:r>
                        <m:r>
                          <a:rPr lang="en-US" i="1">
                            <a:latin typeface="Cambria Math" panose="02040503050406030204" pitchFamily="18" charset="0"/>
                          </a:rPr>
                          <m:t>−1)</m:t>
                        </m:r>
                      </m:num>
                      <m:den>
                        <m:r>
                          <a:rPr lang="en-US" i="1">
                            <a:latin typeface="Cambria Math" panose="02040503050406030204" pitchFamily="18" charset="0"/>
                          </a:rPr>
                          <m:t>2</m:t>
                        </m:r>
                      </m:den>
                    </m:f>
                  </m:oMath>
                </a14:m>
                <a:r>
                  <a:rPr lang="en-US" dirty="0"/>
                  <a:t> inversions</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244020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Visualization of inversions</a:t>
            </a:r>
            <a:endParaRPr lang="en-US" dirty="0"/>
          </a:p>
        </p:txBody>
      </p:sp>
      <p:sp>
        <p:nvSpPr>
          <p:cNvPr id="3" name="Content Placeholder 2"/>
          <p:cNvSpPr>
            <a:spLocks noGrp="1"/>
          </p:cNvSpPr>
          <p:nvPr>
            <p:ph idx="1"/>
          </p:nvPr>
        </p:nvSpPr>
        <p:spPr/>
        <p:txBody>
          <a:bodyPr/>
          <a:lstStyle/>
          <a:p>
            <a:r>
              <a:rPr lang="en-US" dirty="0"/>
              <a:t>You can visualize inversions as the number of line segments crossings if you match up items in one list with the other</a:t>
            </a:r>
          </a:p>
          <a:p>
            <a:endParaRPr lang="en-US" dirty="0"/>
          </a:p>
          <a:p>
            <a:endParaRPr lang="en-US" dirty="0"/>
          </a:p>
          <a:p>
            <a:endParaRPr lang="en-US" dirty="0"/>
          </a:p>
          <a:p>
            <a:endParaRPr lang="en-US" dirty="0"/>
          </a:p>
          <a:p>
            <a:endParaRPr lang="en-US" dirty="0"/>
          </a:p>
          <a:p>
            <a:endParaRPr lang="en-US" dirty="0"/>
          </a:p>
          <a:p>
            <a:r>
              <a:rPr lang="en-US" dirty="0"/>
              <a:t>A total of 4 inversions</a:t>
            </a:r>
          </a:p>
        </p:txBody>
      </p:sp>
      <p:grpSp>
        <p:nvGrpSpPr>
          <p:cNvPr id="16" name="Group 15"/>
          <p:cNvGrpSpPr/>
          <p:nvPr/>
        </p:nvGrpSpPr>
        <p:grpSpPr>
          <a:xfrm>
            <a:off x="1752600" y="3581400"/>
            <a:ext cx="8686800" cy="2514600"/>
            <a:chOff x="228600" y="3733800"/>
            <a:chExt cx="8686800" cy="2514600"/>
          </a:xfrm>
        </p:grpSpPr>
        <p:sp>
          <p:nvSpPr>
            <p:cNvPr id="5" name="TextBox 4"/>
            <p:cNvSpPr txBox="1"/>
            <p:nvPr/>
          </p:nvSpPr>
          <p:spPr>
            <a:xfrm>
              <a:off x="228600" y="3733800"/>
              <a:ext cx="8686800" cy="2514600"/>
            </a:xfrm>
            <a:prstGeom prst="rect">
              <a:avLst/>
            </a:prstGeom>
            <a:noFill/>
          </p:spPr>
          <p:txBody>
            <a:bodyPr wrap="square" numCol="2" spcCol="1371600" rtlCol="0">
              <a:noAutofit/>
            </a:bodyPr>
            <a:lstStyle/>
            <a:p>
              <a:pPr marL="468630" indent="-514350">
                <a:buFont typeface="+mj-lt"/>
                <a:buAutoNum type="arabicPeriod"/>
              </a:pPr>
              <a:r>
                <a:rPr lang="en-US" sz="2800" i="1" dirty="0"/>
                <a:t>American Fiction</a:t>
              </a:r>
            </a:p>
            <a:p>
              <a:pPr marL="468630" indent="-514350">
                <a:buFont typeface="+mj-lt"/>
                <a:buAutoNum type="arabicPeriod"/>
              </a:pPr>
              <a:r>
                <a:rPr lang="en-US" sz="2800" i="1" dirty="0"/>
                <a:t>Barbie</a:t>
              </a:r>
            </a:p>
            <a:p>
              <a:pPr marL="468630" indent="-514350">
                <a:buFont typeface="+mj-lt"/>
                <a:buAutoNum type="arabicPeriod"/>
              </a:pPr>
              <a:r>
                <a:rPr lang="en-US" sz="2800" i="1" dirty="0"/>
                <a:t>Oppenheimer</a:t>
              </a:r>
            </a:p>
            <a:p>
              <a:pPr marL="468630" indent="-514350">
                <a:buFont typeface="+mj-lt"/>
                <a:buAutoNum type="arabicPeriod"/>
              </a:pPr>
              <a:r>
                <a:rPr lang="en-US" sz="2800" i="1" dirty="0"/>
                <a:t>Poor Things</a:t>
              </a:r>
            </a:p>
            <a:p>
              <a:endParaRPr lang="en-US" sz="2800" i="1" dirty="0"/>
            </a:p>
            <a:p>
              <a:pPr marL="468630" indent="-514350">
                <a:buFont typeface="+mj-lt"/>
                <a:buAutoNum type="arabicPeriod"/>
              </a:pPr>
              <a:r>
                <a:rPr lang="en-US" sz="2800" i="1" dirty="0"/>
                <a:t>Barbie</a:t>
              </a:r>
            </a:p>
            <a:p>
              <a:pPr marL="468630" indent="-514350">
                <a:buFont typeface="+mj-lt"/>
                <a:buAutoNum type="arabicPeriod"/>
              </a:pPr>
              <a:r>
                <a:rPr lang="en-US" sz="2800" i="1" dirty="0"/>
                <a:t>Poor Things</a:t>
              </a:r>
            </a:p>
            <a:p>
              <a:pPr marL="468630" indent="-514350">
                <a:buFont typeface="+mj-lt"/>
                <a:buAutoNum type="arabicPeriod"/>
              </a:pPr>
              <a:r>
                <a:rPr lang="en-US" sz="2800" i="1" dirty="0"/>
                <a:t>Oppenheimer</a:t>
              </a:r>
            </a:p>
            <a:p>
              <a:pPr marL="468630" indent="-514350">
                <a:buFont typeface="+mj-lt"/>
                <a:buAutoNum type="arabicPeriod"/>
              </a:pPr>
              <a:r>
                <a:rPr lang="en-US" sz="2800" i="1" dirty="0"/>
                <a:t>American Fiction</a:t>
              </a:r>
            </a:p>
          </p:txBody>
        </p:sp>
        <p:cxnSp>
          <p:nvCxnSpPr>
            <p:cNvPr id="7" name="Straight Connector 6"/>
            <p:cNvCxnSpPr>
              <a:cxnSpLocks/>
            </p:cNvCxnSpPr>
            <p:nvPr/>
          </p:nvCxnSpPr>
          <p:spPr>
            <a:xfrm>
              <a:off x="2971800" y="4876800"/>
              <a:ext cx="2133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p:cNvCxnSpPr>
            <p:nvPr/>
          </p:nvCxnSpPr>
          <p:spPr>
            <a:xfrm flipV="1">
              <a:off x="3124200" y="4419600"/>
              <a:ext cx="19812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p:nvCxnSpPr>
          <p:spPr>
            <a:xfrm flipH="1" flipV="1">
              <a:off x="3200400" y="4038600"/>
              <a:ext cx="19050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cxnSpLocks/>
            </p:cNvCxnSpPr>
            <p:nvPr/>
          </p:nvCxnSpPr>
          <p:spPr>
            <a:xfrm flipV="1">
              <a:off x="1828800" y="4114800"/>
              <a:ext cx="3276600" cy="3048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2203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we do better than O(</a:t>
            </a:r>
            <a:r>
              <a:rPr lang="en-US" i="1" dirty="0"/>
              <a:t>n</a:t>
            </a:r>
            <a:r>
              <a:rPr lang="en-US" baseline="30000" dirty="0"/>
              <a:t>2</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Of course!</a:t>
            </a:r>
          </a:p>
          <a:p>
            <a:r>
              <a:rPr lang="en-US" dirty="0"/>
              <a:t>We can borrow from the </a:t>
            </a:r>
            <a:r>
              <a:rPr lang="en-US" dirty="0" err="1"/>
              <a:t>Mergesort</a:t>
            </a:r>
            <a:r>
              <a:rPr lang="en-US" dirty="0"/>
              <a:t> algorithm</a:t>
            </a:r>
          </a:p>
          <a:p>
            <a:r>
              <a:rPr lang="en-US" dirty="0"/>
              <a:t>Divide the problem in half</a:t>
            </a:r>
          </a:p>
          <a:p>
            <a:r>
              <a:rPr lang="en-US" dirty="0"/>
              <a:t>Then, we will get the number of inversions in the first half and in the second half</a:t>
            </a:r>
          </a:p>
          <a:p>
            <a:r>
              <a:rPr lang="en-US" dirty="0"/>
              <a:t>Are we done?</a:t>
            </a:r>
          </a:p>
          <a:p>
            <a:pPr lvl="1"/>
            <a:r>
              <a:rPr lang="en-US" dirty="0"/>
              <a:t>No, we also have to count the inversions between the first half and the second half</a:t>
            </a:r>
          </a:p>
          <a:p>
            <a:pPr lvl="1"/>
            <a:r>
              <a:rPr lang="en-US" dirty="0"/>
              <a:t>Those are exactly those elements in the first half that are bigger than elements from the second half</a:t>
            </a:r>
          </a:p>
          <a:p>
            <a:pPr lvl="1"/>
            <a:r>
              <a:rPr lang="en-US" dirty="0"/>
              <a:t>We can find those during the merge process</a:t>
            </a:r>
          </a:p>
        </p:txBody>
      </p:sp>
    </p:spTree>
    <p:extLst>
      <p:ext uri="{BB962C8B-B14F-4D97-AF65-F5344CB8AC3E}">
        <p14:creationId xmlns:p14="http://schemas.microsoft.com/office/powerpoint/2010/main" val="165426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Merge-and-Count(</a:t>
            </a:r>
            <a:r>
              <a:rPr lang="en-US" i="1" dirty="0"/>
              <a:t>A</a:t>
            </a:r>
            <a:r>
              <a:rPr lang="en-US" dirty="0"/>
              <a:t>, </a:t>
            </a:r>
            <a:r>
              <a:rPr lang="en-US" i="1" dirty="0"/>
              <a:t>B</a:t>
            </a:r>
            <a:r>
              <a:rPr lang="en-US" dirty="0"/>
              <a:t>)</a:t>
            </a:r>
          </a:p>
        </p:txBody>
      </p:sp>
      <p:sp>
        <p:nvSpPr>
          <p:cNvPr id="3" name="Content Placeholder 2"/>
          <p:cNvSpPr>
            <a:spLocks noGrp="1"/>
          </p:cNvSpPr>
          <p:nvPr>
            <p:ph idx="1"/>
          </p:nvPr>
        </p:nvSpPr>
        <p:spPr/>
        <p:txBody>
          <a:bodyPr>
            <a:normAutofit/>
          </a:bodyPr>
          <a:lstStyle/>
          <a:p>
            <a:r>
              <a:rPr lang="en-US" dirty="0"/>
              <a:t>Maintain a </a:t>
            </a:r>
            <a:r>
              <a:rPr lang="en-US" b="1" i="1" dirty="0"/>
              <a:t>Current</a:t>
            </a:r>
            <a:r>
              <a:rPr lang="en-US" dirty="0"/>
              <a:t> pointer into each list, initialized to point to the front elements</a:t>
            </a:r>
          </a:p>
          <a:p>
            <a:r>
              <a:rPr lang="en-US" dirty="0"/>
              <a:t>Set </a:t>
            </a:r>
            <a:r>
              <a:rPr lang="en-US" b="1" i="1" dirty="0"/>
              <a:t>Count </a:t>
            </a:r>
            <a:r>
              <a:rPr lang="en-US" dirty="0"/>
              <a:t> = 0</a:t>
            </a:r>
          </a:p>
          <a:p>
            <a:r>
              <a:rPr lang="en-US" dirty="0"/>
              <a:t>While both lists have elements</a:t>
            </a:r>
          </a:p>
          <a:p>
            <a:pPr lvl="1"/>
            <a:r>
              <a:rPr lang="en-US" dirty="0"/>
              <a:t>Let </a:t>
            </a:r>
            <a:r>
              <a:rPr lang="en-US" b="1" i="1" dirty="0" err="1"/>
              <a:t>a</a:t>
            </a:r>
            <a:r>
              <a:rPr lang="en-US" b="1" i="1" baseline="-25000" dirty="0" err="1"/>
              <a:t>i</a:t>
            </a:r>
            <a:r>
              <a:rPr lang="en-US" dirty="0"/>
              <a:t> and </a:t>
            </a:r>
            <a:r>
              <a:rPr lang="en-US" b="1" i="1" dirty="0" err="1"/>
              <a:t>b</a:t>
            </a:r>
            <a:r>
              <a:rPr lang="en-US" b="1" i="1" baseline="-25000" dirty="0" err="1"/>
              <a:t>j</a:t>
            </a:r>
            <a:r>
              <a:rPr lang="en-US" dirty="0"/>
              <a:t> be the elements pointed to by the </a:t>
            </a:r>
            <a:r>
              <a:rPr lang="en-US" b="1" i="1" dirty="0"/>
              <a:t>Current</a:t>
            </a:r>
            <a:r>
              <a:rPr lang="en-US" dirty="0"/>
              <a:t> pointer</a:t>
            </a:r>
          </a:p>
          <a:p>
            <a:pPr lvl="1"/>
            <a:r>
              <a:rPr lang="en-US" dirty="0"/>
              <a:t>Append the smaller one to the output list</a:t>
            </a:r>
          </a:p>
          <a:p>
            <a:pPr lvl="1"/>
            <a:r>
              <a:rPr lang="en-US" dirty="0"/>
              <a:t>If </a:t>
            </a:r>
            <a:r>
              <a:rPr lang="en-US" b="1" i="1" dirty="0" err="1"/>
              <a:t>b</a:t>
            </a:r>
            <a:r>
              <a:rPr lang="en-US" b="1" i="1" baseline="-25000" dirty="0" err="1"/>
              <a:t>j</a:t>
            </a:r>
            <a:r>
              <a:rPr lang="en-US" dirty="0"/>
              <a:t> is smaller then</a:t>
            </a:r>
          </a:p>
          <a:p>
            <a:pPr lvl="2"/>
            <a:r>
              <a:rPr lang="en-US" dirty="0"/>
              <a:t>Increment </a:t>
            </a:r>
            <a:r>
              <a:rPr lang="en-US" b="1" i="1" dirty="0"/>
              <a:t>Count</a:t>
            </a:r>
            <a:r>
              <a:rPr lang="en-US" dirty="0"/>
              <a:t> by the number of elements left in </a:t>
            </a:r>
            <a:r>
              <a:rPr lang="en-US" b="1" i="1" dirty="0"/>
              <a:t>A</a:t>
            </a:r>
          </a:p>
          <a:p>
            <a:pPr lvl="1"/>
            <a:r>
              <a:rPr lang="en-US" dirty="0"/>
              <a:t>Advance the </a:t>
            </a:r>
            <a:r>
              <a:rPr lang="en-US" b="1" i="1" dirty="0"/>
              <a:t>Current</a:t>
            </a:r>
            <a:r>
              <a:rPr lang="en-US" dirty="0"/>
              <a:t> pointer in the list that had the smaller element</a:t>
            </a:r>
          </a:p>
        </p:txBody>
      </p:sp>
    </p:spTree>
    <p:extLst>
      <p:ext uri="{BB962C8B-B14F-4D97-AF65-F5344CB8AC3E}">
        <p14:creationId xmlns:p14="http://schemas.microsoft.com/office/powerpoint/2010/main" val="421021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Sort-and-Count(</a:t>
            </a:r>
            <a:r>
              <a:rPr lang="en-US" i="1" dirty="0"/>
              <a:t>L</a:t>
            </a:r>
            <a:r>
              <a:rPr lang="en-US" dirty="0"/>
              <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If the list has one element then</a:t>
                </a:r>
              </a:p>
              <a:p>
                <a:pPr lvl="1"/>
                <a:r>
                  <a:rPr lang="en-US" dirty="0"/>
                  <a:t>Return 0 inversions and the list </a:t>
                </a:r>
                <a:r>
                  <a:rPr lang="en-US" b="1" i="1" dirty="0"/>
                  <a:t>L</a:t>
                </a:r>
              </a:p>
              <a:p>
                <a:r>
                  <a:rPr lang="en-US" dirty="0"/>
                  <a:t>Else</a:t>
                </a:r>
              </a:p>
              <a:p>
                <a:pPr lvl="1"/>
                <a:r>
                  <a:rPr lang="en-US" dirty="0"/>
                  <a:t>Divide the list into two halves:</a:t>
                </a:r>
              </a:p>
              <a:p>
                <a:pPr lvl="2"/>
                <a:r>
                  <a:rPr lang="en-US" b="1" i="1" dirty="0"/>
                  <a:t>A</a:t>
                </a:r>
                <a:r>
                  <a:rPr lang="en-US" dirty="0"/>
                  <a:t> has the first </a:t>
                </a:r>
                <a14:m>
                  <m:oMath xmlns:m="http://schemas.openxmlformats.org/officeDocument/2006/math">
                    <m:d>
                      <m:dPr>
                        <m:begChr m:val="⌈"/>
                        <m:endChr m:val="⌉"/>
                        <m:ctrlPr>
                          <a:rPr lang="en-US" i="1" smtClean="0">
                            <a:latin typeface="Cambria Math" panose="02040503050406030204" pitchFamily="18" charset="0"/>
                          </a:rPr>
                        </m:ctrlPr>
                      </m:dPr>
                      <m:e>
                        <m:f>
                          <m:fPr>
                            <m:ctrlPr>
                              <a:rPr lang="en-US" i="1" smtClean="0">
                                <a:latin typeface="Cambria Math" panose="02040503050406030204" pitchFamily="18" charset="0"/>
                              </a:rPr>
                            </m:ctrlPr>
                          </m:fPr>
                          <m:num>
                            <m:r>
                              <a:rPr lang="en-US" b="0" i="1" smtClean="0">
                                <a:latin typeface="Cambria Math" panose="02040503050406030204" pitchFamily="18" charset="0"/>
                              </a:rPr>
                              <m:t>𝑛</m:t>
                            </m:r>
                          </m:num>
                          <m:den>
                            <m:r>
                              <a:rPr lang="en-US" b="0" i="1" smtClean="0">
                                <a:latin typeface="Cambria Math" panose="02040503050406030204" pitchFamily="18" charset="0"/>
                              </a:rPr>
                              <m:t>2</m:t>
                            </m:r>
                          </m:den>
                        </m:f>
                      </m:e>
                    </m:d>
                  </m:oMath>
                </a14:m>
                <a:r>
                  <a:rPr lang="en-US" dirty="0"/>
                  <a:t> elements</a:t>
                </a:r>
              </a:p>
              <a:p>
                <a:pPr lvl="2"/>
                <a:r>
                  <a:rPr lang="en-US" b="1" i="1" dirty="0"/>
                  <a:t>B</a:t>
                </a:r>
                <a:r>
                  <a:rPr lang="en-US" dirty="0"/>
                  <a:t> has the remaining </a:t>
                </a:r>
                <a14:m>
                  <m:oMath xmlns:m="http://schemas.openxmlformats.org/officeDocument/2006/math">
                    <m:d>
                      <m:dPr>
                        <m:begChr m:val="⌊"/>
                        <m:endChr m:val="⌋"/>
                        <m:ctrlPr>
                          <a:rPr lang="en-US" i="1" smtClean="0">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𝑛</m:t>
                            </m:r>
                          </m:num>
                          <m:den>
                            <m:r>
                              <a:rPr lang="en-US" i="1">
                                <a:latin typeface="Cambria Math" panose="02040503050406030204" pitchFamily="18" charset="0"/>
                              </a:rPr>
                              <m:t>2</m:t>
                            </m:r>
                          </m:den>
                        </m:f>
                      </m:e>
                    </m:d>
                  </m:oMath>
                </a14:m>
                <a:r>
                  <a:rPr lang="en-US" dirty="0"/>
                  <a:t> elements</a:t>
                </a:r>
              </a:p>
              <a:p>
                <a:pPr lvl="1"/>
                <a:r>
                  <a:rPr lang="en-US" dirty="0"/>
                  <a:t>(</a:t>
                </a:r>
                <a:r>
                  <a:rPr lang="en-US" b="1" i="1" dirty="0" err="1"/>
                  <a:t>inversions</a:t>
                </a:r>
                <a:r>
                  <a:rPr lang="en-US" b="1" i="1" baseline="-25000" dirty="0" err="1"/>
                  <a:t>A</a:t>
                </a:r>
                <a:r>
                  <a:rPr lang="en-US" dirty="0"/>
                  <a:t>, </a:t>
                </a:r>
                <a:r>
                  <a:rPr lang="en-US" b="1" i="1" dirty="0"/>
                  <a:t>A</a:t>
                </a:r>
                <a:r>
                  <a:rPr lang="en-US" dirty="0"/>
                  <a:t>) = Sort-and-Count(</a:t>
                </a:r>
                <a:r>
                  <a:rPr lang="en-US" b="1" i="1" dirty="0"/>
                  <a:t>A</a:t>
                </a:r>
                <a:r>
                  <a:rPr lang="en-US" dirty="0"/>
                  <a:t>)</a:t>
                </a:r>
              </a:p>
              <a:p>
                <a:pPr lvl="1"/>
                <a:r>
                  <a:rPr lang="en-US" dirty="0"/>
                  <a:t>(</a:t>
                </a:r>
                <a:r>
                  <a:rPr lang="en-US" b="1" i="1" dirty="0" err="1"/>
                  <a:t>inversions</a:t>
                </a:r>
                <a:r>
                  <a:rPr lang="en-US" b="1" i="1" baseline="-25000" dirty="0" err="1"/>
                  <a:t>B</a:t>
                </a:r>
                <a:r>
                  <a:rPr lang="en-US" dirty="0"/>
                  <a:t>, </a:t>
                </a:r>
                <a:r>
                  <a:rPr lang="en-US" b="1" i="1" dirty="0"/>
                  <a:t>B</a:t>
                </a:r>
                <a:r>
                  <a:rPr lang="en-US" dirty="0"/>
                  <a:t>) = Sort-and-Count(</a:t>
                </a:r>
                <a:r>
                  <a:rPr lang="en-US" b="1" i="1" dirty="0"/>
                  <a:t>B</a:t>
                </a:r>
                <a:r>
                  <a:rPr lang="en-US" dirty="0"/>
                  <a:t>)</a:t>
                </a:r>
              </a:p>
              <a:p>
                <a:pPr lvl="1"/>
                <a:r>
                  <a:rPr lang="en-US" dirty="0"/>
                  <a:t>(</a:t>
                </a:r>
                <a:r>
                  <a:rPr lang="en-US" b="1" i="1" dirty="0"/>
                  <a:t>inversions</a:t>
                </a:r>
                <a:r>
                  <a:rPr lang="en-US" dirty="0"/>
                  <a:t>, </a:t>
                </a:r>
                <a:r>
                  <a:rPr lang="en-US" b="1" i="1" dirty="0"/>
                  <a:t>L</a:t>
                </a:r>
                <a:r>
                  <a:rPr lang="en-US" dirty="0"/>
                  <a:t>) </a:t>
                </a:r>
                <a:r>
                  <a:rPr lang="en-US"/>
                  <a:t>= Merge-and-Count(</a:t>
                </a:r>
                <a:r>
                  <a:rPr lang="en-US" b="1" i="1"/>
                  <a:t>A</a:t>
                </a:r>
                <a:r>
                  <a:rPr lang="en-US" dirty="0"/>
                  <a:t>,</a:t>
                </a:r>
                <a:r>
                  <a:rPr lang="en-US" b="1" i="1" dirty="0"/>
                  <a:t> B</a:t>
                </a:r>
                <a:r>
                  <a:rPr lang="en-US" dirty="0"/>
                  <a:t>)</a:t>
                </a:r>
              </a:p>
              <a:p>
                <a:pPr lvl="1"/>
                <a:r>
                  <a:rPr lang="en-US" dirty="0"/>
                  <a:t>Return </a:t>
                </a:r>
                <a:r>
                  <a:rPr lang="en-US" b="1" i="1" dirty="0"/>
                  <a:t>inversions</a:t>
                </a:r>
                <a:r>
                  <a:rPr lang="en-US" dirty="0"/>
                  <a:t> + </a:t>
                </a:r>
                <a:r>
                  <a:rPr lang="en-US" b="1" i="1" dirty="0" err="1"/>
                  <a:t>inversions</a:t>
                </a:r>
                <a:r>
                  <a:rPr lang="en-US" b="1" i="1" baseline="-25000" dirty="0" err="1"/>
                  <a:t>A</a:t>
                </a:r>
                <a:r>
                  <a:rPr lang="en-US" dirty="0"/>
                  <a:t> + </a:t>
                </a:r>
                <a:r>
                  <a:rPr lang="en-US" b="1" i="1" dirty="0" err="1"/>
                  <a:t>inversions</a:t>
                </a:r>
                <a:r>
                  <a:rPr lang="en-US" b="1" i="1" baseline="-25000" dirty="0" err="1"/>
                  <a:t>B</a:t>
                </a:r>
                <a:r>
                  <a:rPr lang="en-US" dirty="0"/>
                  <a:t> and sorted list </a:t>
                </a:r>
                <a:r>
                  <a:rPr lang="en-US" b="1" i="1" dirty="0"/>
                  <a:t>L</a:t>
                </a:r>
              </a:p>
              <a:p>
                <a:pPr lvl="1"/>
                <a:endParaRPr lang="en-US" dirty="0"/>
              </a:p>
              <a:p>
                <a:pPr lvl="1"/>
                <a:endParaRPr lang="en-US" dirty="0"/>
              </a:p>
              <a:p>
                <a:pPr lvl="2"/>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2372" b="-2240"/>
                </a:stretch>
              </a:blipFill>
            </p:spPr>
            <p:txBody>
              <a:bodyPr/>
              <a:lstStyle/>
              <a:p>
                <a:r>
                  <a:rPr lang="en-US">
                    <a:noFill/>
                  </a:rPr>
                  <a:t> </a:t>
                </a:r>
              </a:p>
            </p:txBody>
          </p:sp>
        </mc:Fallback>
      </mc:AlternateContent>
    </p:spTree>
    <p:extLst>
      <p:ext uri="{BB962C8B-B14F-4D97-AF65-F5344CB8AC3E}">
        <p14:creationId xmlns:p14="http://schemas.microsoft.com/office/powerpoint/2010/main" val="217404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Since Merge-and-Count is bounded by O(</a:t>
                </a:r>
                <a:r>
                  <a:rPr lang="en-US" b="1" i="1" dirty="0"/>
                  <a:t>n</a:t>
                </a:r>
                <a:r>
                  <a:rPr lang="en-US" dirty="0"/>
                  <a:t>), the running time for Sort-and-Count is clearly:</a:t>
                </a:r>
              </a:p>
              <a:p>
                <a:pPr lvl="1"/>
                <a14:m>
                  <m:oMath xmlns:m="http://schemas.openxmlformats.org/officeDocument/2006/math">
                    <m:r>
                      <a:rPr lang="en-US" b="0" i="1" smtClean="0">
                        <a:latin typeface="Cambria Math" panose="02040503050406030204" pitchFamily="18" charset="0"/>
                      </a:rPr>
                      <m:t>𝑇</m:t>
                    </m:r>
                    <m:r>
                      <a:rPr lang="en-US" b="0" i="1" smtClean="0">
                        <a:latin typeface="Cambria Math" panose="02040503050406030204" pitchFamily="18" charset="0"/>
                      </a:rPr>
                      <m:t>(1)≤</m:t>
                    </m:r>
                    <m:r>
                      <a:rPr lang="en-US" b="0" i="1" smtClean="0">
                        <a:latin typeface="Cambria Math" panose="02040503050406030204" pitchFamily="18" charset="0"/>
                        <a:ea typeface="Cambria Math" panose="02040503050406030204" pitchFamily="18" charset="0"/>
                      </a:rPr>
                      <m:t>𝑐</m:t>
                    </m:r>
                  </m:oMath>
                </a14:m>
                <a:endParaRPr lang="en-US" b="0" i="1" dirty="0">
                  <a:latin typeface="Cambria Math" panose="02040503050406030204" pitchFamily="18" charset="0"/>
                </a:endParaRPr>
              </a:p>
              <a:p>
                <a:pPr lvl="1"/>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𝑇</m:t>
                    </m:r>
                    <m:d>
                      <m:dPr>
                        <m:ctrlPr>
                          <a:rPr lang="en-US" b="0" i="1" smtClean="0">
                            <a:latin typeface="Cambria Math" panose="02040503050406030204" pitchFamily="18" charset="0"/>
                            <a:ea typeface="Cambria Math" panose="02040503050406030204" pitchFamily="18" charset="0"/>
                          </a:rPr>
                        </m:ctrlPr>
                      </m:dPr>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𝑛</m:t>
                            </m:r>
                          </m:num>
                          <m:den>
                            <m:r>
                              <a:rPr lang="en-US" b="0" i="1" smtClean="0">
                                <a:latin typeface="Cambria Math" panose="02040503050406030204" pitchFamily="18" charset="0"/>
                                <a:ea typeface="Cambria Math" panose="02040503050406030204" pitchFamily="18" charset="0"/>
                              </a:rPr>
                              <m:t>2</m:t>
                            </m:r>
                          </m:den>
                        </m:f>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oMath>
                </a14:m>
                <a:r>
                  <a:rPr lang="en-US" dirty="0"/>
                  <a:t>, for </a:t>
                </a:r>
                <a14:m>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≥2</m:t>
                    </m:r>
                  </m:oMath>
                </a14:m>
                <a:endParaRPr lang="en-US" dirty="0"/>
              </a:p>
              <a:p>
                <a:r>
                  <a:rPr lang="en-US" dirty="0"/>
                  <a:t>By the same analysis as for </a:t>
                </a:r>
                <a:r>
                  <a:rPr lang="en-US" dirty="0" err="1"/>
                  <a:t>Mergesort</a:t>
                </a:r>
                <a:r>
                  <a:rPr lang="en-US" dirty="0"/>
                  <a:t>, </a:t>
                </a:r>
                <a:r>
                  <a:rPr lang="en-US" b="1" i="1" dirty="0"/>
                  <a:t>T</a:t>
                </a:r>
                <a:r>
                  <a:rPr lang="en-US" dirty="0"/>
                  <a:t>(</a:t>
                </a:r>
                <a:r>
                  <a:rPr lang="en-US" b="1" i="1" dirty="0"/>
                  <a:t>n</a:t>
                </a:r>
                <a:r>
                  <a:rPr lang="en-US" dirty="0"/>
                  <a:t>) is O(</a:t>
                </a:r>
                <a:r>
                  <a:rPr lang="en-US" b="1" i="1" dirty="0"/>
                  <a:t>n</a:t>
                </a:r>
                <a:r>
                  <a:rPr lang="en-US" dirty="0"/>
                  <a:t> log </a:t>
                </a:r>
                <a:r>
                  <a:rPr lang="en-US" b="1" i="1" dirty="0"/>
                  <a:t>n</a:t>
                </a: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r="-1407"/>
                </a:stretch>
              </a:blipFill>
            </p:spPr>
            <p:txBody>
              <a:bodyPr/>
              <a:lstStyle/>
              <a:p>
                <a:r>
                  <a:rPr lang="en-US">
                    <a:noFill/>
                  </a:rPr>
                  <a:t> </a:t>
                </a:r>
              </a:p>
            </p:txBody>
          </p:sp>
        </mc:Fallback>
      </mc:AlternateContent>
    </p:spTree>
    <p:extLst>
      <p:ext uri="{BB962C8B-B14F-4D97-AF65-F5344CB8AC3E}">
        <p14:creationId xmlns:p14="http://schemas.microsoft.com/office/powerpoint/2010/main" val="154380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Closest Pair of Points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36451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Closest pair of points</a:t>
            </a:r>
          </a:p>
        </p:txBody>
      </p:sp>
      <p:sp>
        <p:nvSpPr>
          <p:cNvPr id="3" name="Content Placeholder 2"/>
          <p:cNvSpPr>
            <a:spLocks noGrp="1"/>
          </p:cNvSpPr>
          <p:nvPr>
            <p:ph idx="1"/>
          </p:nvPr>
        </p:nvSpPr>
        <p:spPr/>
        <p:txBody>
          <a:bodyPr/>
          <a:lstStyle/>
          <a:p>
            <a:r>
              <a:rPr lang="en-US" dirty="0"/>
              <a:t>Imagine you have a set of points in a 2D plane</a:t>
            </a:r>
          </a:p>
          <a:p>
            <a:r>
              <a:rPr lang="en-US" dirty="0"/>
              <a:t>How do you find the  pair of points that's closest?</a:t>
            </a:r>
          </a:p>
          <a:p>
            <a:r>
              <a:rPr lang="en-US" dirty="0"/>
              <a:t>This is a fundamental problem in the area of </a:t>
            </a:r>
            <a:r>
              <a:rPr lang="en-US" b="1" dirty="0"/>
              <a:t>computational geometry</a:t>
            </a:r>
          </a:p>
          <a:p>
            <a:r>
              <a:rPr lang="en-US" dirty="0"/>
              <a:t>As usual,  you could look at all pairs of points</a:t>
            </a:r>
          </a:p>
        </p:txBody>
      </p:sp>
    </p:spTree>
    <p:extLst>
      <p:ext uri="{BB962C8B-B14F-4D97-AF65-F5344CB8AC3E}">
        <p14:creationId xmlns:p14="http://schemas.microsoft.com/office/powerpoint/2010/main" val="37312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Designing the algorithm</a:t>
            </a:r>
          </a:p>
        </p:txBody>
      </p:sp>
      <p:sp>
        <p:nvSpPr>
          <p:cNvPr id="3" name="Content Placeholder 2"/>
          <p:cNvSpPr>
            <a:spLocks noGrp="1"/>
          </p:cNvSpPr>
          <p:nvPr>
            <p:ph idx="1"/>
          </p:nvPr>
        </p:nvSpPr>
        <p:spPr/>
        <p:txBody>
          <a:bodyPr/>
          <a:lstStyle/>
          <a:p>
            <a:r>
              <a:rPr lang="en-US" dirty="0"/>
              <a:t>To make things simpler, we assume that  no two points have the same </a:t>
            </a:r>
            <a:r>
              <a:rPr lang="en-US" b="1" i="1" dirty="0"/>
              <a:t>x</a:t>
            </a:r>
            <a:r>
              <a:rPr lang="en-US" dirty="0"/>
              <a:t>-coordinate or </a:t>
            </a:r>
            <a:r>
              <a:rPr lang="en-US" b="1" i="1" dirty="0"/>
              <a:t>y</a:t>
            </a:r>
            <a:r>
              <a:rPr lang="en-US" dirty="0"/>
              <a:t>-coordinate</a:t>
            </a:r>
          </a:p>
          <a:p>
            <a:r>
              <a:rPr lang="en-US" dirty="0"/>
              <a:t>Think about a one-dimensional approach:</a:t>
            </a:r>
          </a:p>
          <a:p>
            <a:pPr lvl="1"/>
            <a:r>
              <a:rPr lang="en-US" dirty="0"/>
              <a:t>Sort the list by </a:t>
            </a:r>
            <a:r>
              <a:rPr lang="en-US" b="1" i="1" dirty="0"/>
              <a:t>x</a:t>
            </a:r>
            <a:r>
              <a:rPr lang="en-US" dirty="0"/>
              <a:t>-value</a:t>
            </a:r>
          </a:p>
          <a:p>
            <a:pPr lvl="1"/>
            <a:r>
              <a:rPr lang="en-US" dirty="0"/>
              <a:t>The two closest points must be next to each other in the list</a:t>
            </a:r>
          </a:p>
          <a:p>
            <a:endParaRPr lang="en-US" dirty="0"/>
          </a:p>
          <a:p>
            <a:endParaRPr lang="en-US" dirty="0"/>
          </a:p>
        </p:txBody>
      </p:sp>
    </p:spTree>
    <p:extLst>
      <p:ext uri="{BB962C8B-B14F-4D97-AF65-F5344CB8AC3E}">
        <p14:creationId xmlns:p14="http://schemas.microsoft.com/office/powerpoint/2010/main" val="152107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Divide</a:t>
            </a:r>
          </a:p>
        </p:txBody>
      </p:sp>
      <p:sp>
        <p:nvSpPr>
          <p:cNvPr id="3" name="Content Placeholder 2"/>
          <p:cNvSpPr>
            <a:spLocks noGrp="1"/>
          </p:cNvSpPr>
          <p:nvPr>
            <p:ph idx="1"/>
          </p:nvPr>
        </p:nvSpPr>
        <p:spPr/>
        <p:txBody>
          <a:bodyPr>
            <a:normAutofit lnSpcReduction="10000"/>
          </a:bodyPr>
          <a:lstStyle/>
          <a:p>
            <a:r>
              <a:rPr lang="en-US" dirty="0"/>
              <a:t>Since the name of the chapter is divide and conquer, that's what we do</a:t>
            </a:r>
          </a:p>
          <a:p>
            <a:r>
              <a:rPr lang="en-US" dirty="0"/>
              <a:t>First, sort all of the points by increasing </a:t>
            </a:r>
            <a:r>
              <a:rPr lang="en-US" b="1" i="1" dirty="0"/>
              <a:t>x</a:t>
            </a:r>
            <a:r>
              <a:rPr lang="en-US" dirty="0"/>
              <a:t>-values, calling this list </a:t>
            </a:r>
            <a:r>
              <a:rPr lang="en-US" b="1" i="1" dirty="0" err="1"/>
              <a:t>P</a:t>
            </a:r>
            <a:r>
              <a:rPr lang="en-US" b="1" i="1" baseline="-25000" dirty="0" err="1"/>
              <a:t>x</a:t>
            </a:r>
            <a:endParaRPr lang="en-US" b="1" i="1" baseline="-25000" dirty="0"/>
          </a:p>
          <a:p>
            <a:r>
              <a:rPr lang="en-US" dirty="0"/>
              <a:t>Then, sort all of the points by increasing </a:t>
            </a:r>
            <a:r>
              <a:rPr lang="en-US" b="1" i="1" dirty="0"/>
              <a:t>y</a:t>
            </a:r>
            <a:r>
              <a:rPr lang="en-US" dirty="0"/>
              <a:t>-values, calling this list </a:t>
            </a:r>
            <a:r>
              <a:rPr lang="en-US" b="1" i="1" dirty="0" err="1"/>
              <a:t>P</a:t>
            </a:r>
            <a:r>
              <a:rPr lang="en-US" b="1" i="1" baseline="-25000" dirty="0" err="1"/>
              <a:t>y</a:t>
            </a:r>
            <a:endParaRPr lang="en-US" b="1" i="1" baseline="-25000" dirty="0"/>
          </a:p>
          <a:p>
            <a:r>
              <a:rPr lang="en-US" dirty="0"/>
              <a:t>Find the median point in </a:t>
            </a:r>
            <a:r>
              <a:rPr lang="en-US" b="1" i="1" dirty="0" err="1"/>
              <a:t>P</a:t>
            </a:r>
            <a:r>
              <a:rPr lang="en-US" b="1" i="1" baseline="-25000" dirty="0" err="1"/>
              <a:t>x</a:t>
            </a:r>
            <a:r>
              <a:rPr lang="en-US" dirty="0"/>
              <a:t> and drop a line through it, dividing the points into those with smaller </a:t>
            </a:r>
            <a:r>
              <a:rPr lang="en-US" b="1" i="1" dirty="0"/>
              <a:t>x</a:t>
            </a:r>
            <a:r>
              <a:rPr lang="en-US" dirty="0"/>
              <a:t> (set </a:t>
            </a:r>
            <a:r>
              <a:rPr lang="en-US" b="1" i="1" dirty="0"/>
              <a:t>Q</a:t>
            </a:r>
            <a:r>
              <a:rPr lang="en-US" dirty="0"/>
              <a:t>) and larger </a:t>
            </a:r>
            <a:r>
              <a:rPr lang="en-US" b="1" i="1" dirty="0"/>
              <a:t>x </a:t>
            </a:r>
            <a:r>
              <a:rPr lang="en-US" dirty="0"/>
              <a:t>(set </a:t>
            </a:r>
            <a:r>
              <a:rPr lang="en-US" b="1" i="1" dirty="0"/>
              <a:t>R</a:t>
            </a:r>
            <a:r>
              <a:rPr lang="en-US" dirty="0"/>
              <a:t>)</a:t>
            </a:r>
            <a:endParaRPr lang="en-US" b="1" i="1" dirty="0"/>
          </a:p>
          <a:p>
            <a:r>
              <a:rPr lang="en-US" dirty="0"/>
              <a:t>Recursively find the closest pair of points on the left side and the closest pair of points on the right side</a:t>
            </a:r>
          </a:p>
        </p:txBody>
      </p:sp>
    </p:spTree>
    <p:extLst>
      <p:ext uri="{BB962C8B-B14F-4D97-AF65-F5344CB8AC3E}">
        <p14:creationId xmlns:p14="http://schemas.microsoft.com/office/powerpoint/2010/main" val="31642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a:off x="5995987" y="2342389"/>
            <a:ext cx="0" cy="4263771"/>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Divide points</a:t>
            </a:r>
          </a:p>
        </p:txBody>
      </p:sp>
      <p:sp>
        <p:nvSpPr>
          <p:cNvPr id="4" name="Oval 3"/>
          <p:cNvSpPr/>
          <p:nvPr/>
        </p:nvSpPr>
        <p:spPr>
          <a:xfrm>
            <a:off x="2438400" y="25908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2438400" y="35814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3962400" y="2342388"/>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3962400" y="4419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2552700" y="56388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5562600" y="3794188"/>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3657600" y="4800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648200" y="5943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8382000" y="2401824"/>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9829800" y="5566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8763000" y="30480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7848600" y="49530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7239000" y="2401824"/>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5919787" y="4038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443787" y="6324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5562600" y="1600202"/>
            <a:ext cx="838200" cy="584775"/>
          </a:xfrm>
          <a:prstGeom prst="rect">
            <a:avLst/>
          </a:prstGeom>
          <a:noFill/>
        </p:spPr>
        <p:txBody>
          <a:bodyPr wrap="square" rtlCol="0">
            <a:spAutoFit/>
          </a:bodyPr>
          <a:lstStyle/>
          <a:p>
            <a:pPr algn="ctr"/>
            <a:r>
              <a:rPr lang="en-US" sz="3200" b="1" i="1" dirty="0"/>
              <a:t>L</a:t>
            </a:r>
          </a:p>
        </p:txBody>
      </p:sp>
      <p:sp>
        <p:nvSpPr>
          <p:cNvPr id="23" name="TextBox 22"/>
          <p:cNvSpPr txBox="1"/>
          <p:nvPr/>
        </p:nvSpPr>
        <p:spPr>
          <a:xfrm>
            <a:off x="3543300" y="1600201"/>
            <a:ext cx="838200" cy="584775"/>
          </a:xfrm>
          <a:prstGeom prst="rect">
            <a:avLst/>
          </a:prstGeom>
          <a:noFill/>
        </p:spPr>
        <p:txBody>
          <a:bodyPr wrap="square" rtlCol="0">
            <a:spAutoFit/>
          </a:bodyPr>
          <a:lstStyle/>
          <a:p>
            <a:pPr algn="ctr"/>
            <a:r>
              <a:rPr lang="en-US" sz="3200" b="1" i="1" dirty="0"/>
              <a:t>Q</a:t>
            </a:r>
          </a:p>
        </p:txBody>
      </p:sp>
      <p:sp>
        <p:nvSpPr>
          <p:cNvPr id="24" name="TextBox 23"/>
          <p:cNvSpPr txBox="1"/>
          <p:nvPr/>
        </p:nvSpPr>
        <p:spPr>
          <a:xfrm>
            <a:off x="7753350" y="1600201"/>
            <a:ext cx="838200" cy="584775"/>
          </a:xfrm>
          <a:prstGeom prst="rect">
            <a:avLst/>
          </a:prstGeom>
          <a:noFill/>
        </p:spPr>
        <p:txBody>
          <a:bodyPr wrap="square" rtlCol="0">
            <a:spAutoFit/>
          </a:bodyPr>
          <a:lstStyle/>
          <a:p>
            <a:pPr algn="ctr"/>
            <a:r>
              <a:rPr lang="en-US" sz="3200" b="1" i="1" dirty="0"/>
              <a:t>R</a:t>
            </a:r>
          </a:p>
        </p:txBody>
      </p:sp>
      <p:sp>
        <p:nvSpPr>
          <p:cNvPr id="25" name="Oval 24"/>
          <p:cNvSpPr/>
          <p:nvPr/>
        </p:nvSpPr>
        <p:spPr>
          <a:xfrm>
            <a:off x="9677400" y="4398073"/>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0130883" y="26670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3417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a:t>
            </a:r>
          </a:p>
        </p:txBody>
      </p:sp>
      <p:sp>
        <p:nvSpPr>
          <p:cNvPr id="3" name="Content Placeholder 2"/>
          <p:cNvSpPr>
            <a:spLocks noGrp="1"/>
          </p:cNvSpPr>
          <p:nvPr>
            <p:ph idx="1"/>
          </p:nvPr>
        </p:nvSpPr>
        <p:spPr/>
        <p:txBody>
          <a:bodyPr>
            <a:normAutofit/>
          </a:bodyPr>
          <a:lstStyle/>
          <a:p>
            <a:r>
              <a:rPr lang="en-US" dirty="0"/>
              <a:t>We have </a:t>
            </a:r>
            <a:r>
              <a:rPr lang="en-US" strike="sngStrike" dirty="0"/>
              <a:t>magically</a:t>
            </a:r>
            <a:r>
              <a:rPr lang="en-US" dirty="0"/>
              <a:t> recursively found the closest pair of points in </a:t>
            </a:r>
            <a:r>
              <a:rPr lang="en-US" b="1" i="1" dirty="0"/>
              <a:t>Q</a:t>
            </a:r>
            <a:r>
              <a:rPr lang="en-US" dirty="0"/>
              <a:t> and the closest pair in </a:t>
            </a:r>
            <a:r>
              <a:rPr lang="en-US" b="1" i="1" dirty="0"/>
              <a:t>R</a:t>
            </a:r>
          </a:p>
          <a:p>
            <a:pPr lvl="1"/>
            <a:r>
              <a:rPr lang="en-US" dirty="0"/>
              <a:t>Between those two pairs, let's say the closest has distance </a:t>
            </a:r>
            <a:r>
              <a:rPr lang="el-GR" b="1" i="1" dirty="0"/>
              <a:t>δ</a:t>
            </a:r>
            <a:endParaRPr lang="en-US" b="1" i="1" dirty="0"/>
          </a:p>
          <a:p>
            <a:r>
              <a:rPr lang="en-US" dirty="0"/>
              <a:t>But what if the closest pair straddles </a:t>
            </a:r>
            <a:r>
              <a:rPr lang="en-US" b="1" i="1" dirty="0"/>
              <a:t>L</a:t>
            </a:r>
            <a:r>
              <a:rPr lang="en-US" dirty="0"/>
              <a:t>, with one point in </a:t>
            </a:r>
            <a:r>
              <a:rPr lang="en-US" b="1" i="1" dirty="0"/>
              <a:t>Q</a:t>
            </a:r>
            <a:r>
              <a:rPr lang="en-US" dirty="0"/>
              <a:t> and the other in </a:t>
            </a:r>
            <a:r>
              <a:rPr lang="en-US" b="1" i="1" dirty="0"/>
              <a:t>R</a:t>
            </a:r>
            <a:r>
              <a:rPr lang="en-US" dirty="0"/>
              <a:t>?</a:t>
            </a:r>
          </a:p>
          <a:p>
            <a:r>
              <a:rPr lang="en-US" dirty="0"/>
              <a:t>We do a linear scan of </a:t>
            </a:r>
            <a:r>
              <a:rPr lang="en-US" b="1" i="1" dirty="0" err="1"/>
              <a:t>P</a:t>
            </a:r>
            <a:r>
              <a:rPr lang="en-US" b="1" i="1" baseline="-25000" dirty="0" err="1"/>
              <a:t>y</a:t>
            </a:r>
            <a:r>
              <a:rPr lang="en-US" dirty="0"/>
              <a:t>, the list of points sorted by </a:t>
            </a:r>
            <a:r>
              <a:rPr lang="en-US" b="1" i="1" dirty="0"/>
              <a:t>y</a:t>
            </a:r>
            <a:r>
              <a:rPr lang="en-US" dirty="0"/>
              <a:t> values, making a new </a:t>
            </a:r>
            <a:r>
              <a:rPr lang="en-US" b="1" i="1" dirty="0"/>
              <a:t>y</a:t>
            </a:r>
            <a:r>
              <a:rPr lang="en-US" dirty="0"/>
              <a:t>-sorted list of points </a:t>
            </a:r>
            <a:r>
              <a:rPr lang="en-US" b="1" i="1" dirty="0" err="1"/>
              <a:t>S</a:t>
            </a:r>
            <a:r>
              <a:rPr lang="en-US" b="1" i="1" baseline="-25000" dirty="0" err="1"/>
              <a:t>y</a:t>
            </a:r>
            <a:r>
              <a:rPr lang="en-US" dirty="0"/>
              <a:t> whose </a:t>
            </a:r>
            <a:r>
              <a:rPr lang="en-US" b="1" i="1" dirty="0"/>
              <a:t>x</a:t>
            </a:r>
            <a:r>
              <a:rPr lang="en-US" dirty="0"/>
              <a:t>-coordinate is within </a:t>
            </a:r>
            <a:r>
              <a:rPr lang="el-GR" b="1" i="1" dirty="0"/>
              <a:t>δ </a:t>
            </a:r>
            <a:r>
              <a:rPr lang="en-US" dirty="0"/>
              <a:t>of </a:t>
            </a:r>
            <a:r>
              <a:rPr lang="en-US" b="1" i="1" dirty="0"/>
              <a:t>L</a:t>
            </a:r>
          </a:p>
        </p:txBody>
      </p:sp>
    </p:spTree>
    <p:extLst>
      <p:ext uri="{BB962C8B-B14F-4D97-AF65-F5344CB8AC3E}">
        <p14:creationId xmlns:p14="http://schemas.microsoft.com/office/powerpoint/2010/main" val="360709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…conquer!</a:t>
            </a:r>
          </a:p>
        </p:txBody>
      </p:sp>
      <p:sp>
        <p:nvSpPr>
          <p:cNvPr id="3" name="Content Placeholder 2"/>
          <p:cNvSpPr>
            <a:spLocks noGrp="1"/>
          </p:cNvSpPr>
          <p:nvPr>
            <p:ph idx="1"/>
          </p:nvPr>
        </p:nvSpPr>
        <p:spPr/>
        <p:txBody>
          <a:bodyPr/>
          <a:lstStyle/>
          <a:p>
            <a:r>
              <a:rPr lang="en-US" dirty="0"/>
              <a:t>We scan through the list </a:t>
            </a:r>
            <a:r>
              <a:rPr lang="en-US" b="1" i="1" dirty="0" err="1"/>
              <a:t>S</a:t>
            </a:r>
            <a:r>
              <a:rPr lang="en-US" b="1" i="1" baseline="-25000" dirty="0" err="1"/>
              <a:t>y</a:t>
            </a:r>
            <a:endParaRPr lang="en-US" b="1" i="1" baseline="-25000" dirty="0"/>
          </a:p>
          <a:p>
            <a:r>
              <a:rPr lang="en-US" dirty="0"/>
              <a:t>For each element, we compute the distance between it and the next 15 elements</a:t>
            </a:r>
          </a:p>
          <a:p>
            <a:r>
              <a:rPr lang="en-US" dirty="0"/>
              <a:t>We find the closest distance</a:t>
            </a:r>
          </a:p>
          <a:p>
            <a:r>
              <a:rPr lang="en-US" dirty="0"/>
              <a:t>If the closest distance is smaller than </a:t>
            </a:r>
            <a:r>
              <a:rPr lang="el-GR" b="1" i="1" dirty="0"/>
              <a:t>δ</a:t>
            </a:r>
            <a:r>
              <a:rPr lang="en-US" dirty="0"/>
              <a:t>, that's the true closest pair</a:t>
            </a:r>
          </a:p>
          <a:p>
            <a:r>
              <a:rPr lang="en-US" dirty="0"/>
              <a:t>Otherwise, we use the smaller of the pairs from </a:t>
            </a:r>
            <a:r>
              <a:rPr lang="en-US" b="1" i="1" dirty="0"/>
              <a:t>Q</a:t>
            </a:r>
            <a:r>
              <a:rPr lang="en-US" dirty="0"/>
              <a:t> and </a:t>
            </a:r>
            <a:r>
              <a:rPr lang="en-US" b="1" i="1" dirty="0"/>
              <a:t>R</a:t>
            </a:r>
          </a:p>
        </p:txBody>
      </p:sp>
    </p:spTree>
    <p:extLst>
      <p:ext uri="{BB962C8B-B14F-4D97-AF65-F5344CB8AC3E}">
        <p14:creationId xmlns:p14="http://schemas.microsoft.com/office/powerpoint/2010/main" val="395929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a:off x="5980755" y="1989796"/>
            <a:ext cx="15232" cy="4713572"/>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Divide points</a:t>
            </a:r>
          </a:p>
        </p:txBody>
      </p:sp>
      <p:sp>
        <p:nvSpPr>
          <p:cNvPr id="4" name="Oval 3"/>
          <p:cNvSpPr/>
          <p:nvPr/>
        </p:nvSpPr>
        <p:spPr>
          <a:xfrm>
            <a:off x="2438400" y="26880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2438400" y="36786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3962400" y="2439597"/>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3962400" y="4516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2552700" y="57360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5562600" y="3891397"/>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3657600" y="4897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648200" y="6040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8382000" y="2499033"/>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9829800" y="5663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8763000" y="31452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7848600" y="50502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7239000" y="2499033"/>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5919787" y="4135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443787" y="6421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3543300" y="1697410"/>
            <a:ext cx="838200" cy="584775"/>
          </a:xfrm>
          <a:prstGeom prst="rect">
            <a:avLst/>
          </a:prstGeom>
          <a:noFill/>
        </p:spPr>
        <p:txBody>
          <a:bodyPr wrap="square" rtlCol="0">
            <a:spAutoFit/>
          </a:bodyPr>
          <a:lstStyle/>
          <a:p>
            <a:pPr algn="ctr"/>
            <a:r>
              <a:rPr lang="en-US" sz="3200" b="1" i="1" dirty="0"/>
              <a:t>Q</a:t>
            </a:r>
          </a:p>
        </p:txBody>
      </p:sp>
      <p:sp>
        <p:nvSpPr>
          <p:cNvPr id="24" name="TextBox 23"/>
          <p:cNvSpPr txBox="1"/>
          <p:nvPr/>
        </p:nvSpPr>
        <p:spPr>
          <a:xfrm>
            <a:off x="7753350" y="1697410"/>
            <a:ext cx="838200" cy="584775"/>
          </a:xfrm>
          <a:prstGeom prst="rect">
            <a:avLst/>
          </a:prstGeom>
          <a:noFill/>
        </p:spPr>
        <p:txBody>
          <a:bodyPr wrap="square" rtlCol="0">
            <a:spAutoFit/>
          </a:bodyPr>
          <a:lstStyle/>
          <a:p>
            <a:pPr algn="ctr"/>
            <a:r>
              <a:rPr lang="en-US" sz="3200" b="1" i="1" dirty="0"/>
              <a:t>R</a:t>
            </a:r>
          </a:p>
        </p:txBody>
      </p:sp>
      <p:cxnSp>
        <p:nvCxnSpPr>
          <p:cNvPr id="19" name="Straight Connector 18"/>
          <p:cNvCxnSpPr>
            <a:stCxn id="10" idx="7"/>
            <a:endCxn id="7" idx="3"/>
          </p:cNvCxnSpPr>
          <p:nvPr/>
        </p:nvCxnSpPr>
        <p:spPr>
          <a:xfrm flipV="1">
            <a:off x="3787682" y="4646891"/>
            <a:ext cx="197036" cy="2732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00400" y="4236835"/>
            <a:ext cx="838200" cy="584775"/>
          </a:xfrm>
          <a:prstGeom prst="rect">
            <a:avLst/>
          </a:prstGeom>
          <a:noFill/>
        </p:spPr>
        <p:txBody>
          <a:bodyPr wrap="square" rtlCol="0">
            <a:spAutoFit/>
          </a:bodyPr>
          <a:lstStyle/>
          <a:p>
            <a:pPr algn="ctr"/>
            <a:r>
              <a:rPr lang="en-US" sz="3200" dirty="0"/>
              <a:t> </a:t>
            </a:r>
            <a:r>
              <a:rPr lang="en-US" sz="3200" b="1" i="1" dirty="0"/>
              <a:t>δ</a:t>
            </a:r>
            <a:r>
              <a:rPr lang="en-US" sz="3200" i="1" dirty="0"/>
              <a:t> </a:t>
            </a:r>
            <a:endParaRPr lang="en-US" sz="3200" b="1" i="1" dirty="0"/>
          </a:p>
        </p:txBody>
      </p:sp>
      <p:cxnSp>
        <p:nvCxnSpPr>
          <p:cNvPr id="46" name="Straight Connector 45"/>
          <p:cNvCxnSpPr/>
          <p:nvPr/>
        </p:nvCxnSpPr>
        <p:spPr>
          <a:xfrm>
            <a:off x="5334000" y="2154610"/>
            <a:ext cx="0" cy="441617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6629400" y="2154610"/>
            <a:ext cx="0" cy="441617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324600" y="2154610"/>
            <a:ext cx="0" cy="441617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689600" y="2154610"/>
            <a:ext cx="0" cy="441617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334000" y="2307009"/>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333998" y="26316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334000" y="29364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333998" y="32412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334000" y="358009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333998" y="3904703"/>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334000" y="4209503"/>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333998" y="4514303"/>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348288" y="4834309"/>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348286" y="51589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348288" y="54637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348286" y="57685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334000" y="60606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5333998" y="63654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6603207" y="6006808"/>
            <a:ext cx="838200" cy="461665"/>
          </a:xfrm>
          <a:prstGeom prst="rect">
            <a:avLst/>
          </a:prstGeom>
          <a:noFill/>
        </p:spPr>
        <p:txBody>
          <a:bodyPr wrap="square" rtlCol="0">
            <a:spAutoFit/>
          </a:bodyPr>
          <a:lstStyle/>
          <a:p>
            <a:r>
              <a:rPr lang="en-US" sz="2400" dirty="0"/>
              <a:t> </a:t>
            </a:r>
            <a:r>
              <a:rPr lang="en-US" sz="2400" b="1" i="1" dirty="0"/>
              <a:t>δ</a:t>
            </a:r>
            <a:r>
              <a:rPr lang="en-US" sz="2400" dirty="0"/>
              <a:t>/2</a:t>
            </a:r>
            <a:r>
              <a:rPr lang="en-US" sz="2400" i="1" dirty="0"/>
              <a:t> </a:t>
            </a:r>
            <a:endParaRPr lang="en-US" sz="2400" b="1" i="1" dirty="0"/>
          </a:p>
        </p:txBody>
      </p:sp>
      <p:sp>
        <p:nvSpPr>
          <p:cNvPr id="73" name="TextBox 72"/>
          <p:cNvSpPr txBox="1"/>
          <p:nvPr/>
        </p:nvSpPr>
        <p:spPr>
          <a:xfrm>
            <a:off x="6030913" y="6400801"/>
            <a:ext cx="838200" cy="461665"/>
          </a:xfrm>
          <a:prstGeom prst="rect">
            <a:avLst/>
          </a:prstGeom>
          <a:noFill/>
        </p:spPr>
        <p:txBody>
          <a:bodyPr wrap="square" rtlCol="0">
            <a:spAutoFit/>
          </a:bodyPr>
          <a:lstStyle/>
          <a:p>
            <a:pPr algn="ctr"/>
            <a:r>
              <a:rPr lang="en-US" sz="2400" dirty="0"/>
              <a:t> </a:t>
            </a:r>
            <a:r>
              <a:rPr lang="en-US" sz="2400" b="1" i="1" dirty="0"/>
              <a:t>δ</a:t>
            </a:r>
            <a:r>
              <a:rPr lang="en-US" sz="2400" dirty="0"/>
              <a:t>/2</a:t>
            </a:r>
            <a:r>
              <a:rPr lang="en-US" sz="2400" i="1" dirty="0"/>
              <a:t> </a:t>
            </a:r>
            <a:endParaRPr lang="en-US" sz="2400" b="1" i="1" dirty="0"/>
          </a:p>
        </p:txBody>
      </p:sp>
      <p:cxnSp>
        <p:nvCxnSpPr>
          <p:cNvPr id="78" name="Straight Connector 77"/>
          <p:cNvCxnSpPr/>
          <p:nvPr/>
        </p:nvCxnSpPr>
        <p:spPr>
          <a:xfrm>
            <a:off x="5333999" y="2002209"/>
            <a:ext cx="646757" cy="0"/>
          </a:xfrm>
          <a:prstGeom prst="line">
            <a:avLst/>
          </a:prstGeom>
          <a:ln w="381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181600" y="1468810"/>
            <a:ext cx="838200" cy="584775"/>
          </a:xfrm>
          <a:prstGeom prst="rect">
            <a:avLst/>
          </a:prstGeom>
          <a:noFill/>
        </p:spPr>
        <p:txBody>
          <a:bodyPr wrap="square" rtlCol="0">
            <a:spAutoFit/>
          </a:bodyPr>
          <a:lstStyle/>
          <a:p>
            <a:pPr algn="ctr"/>
            <a:r>
              <a:rPr lang="en-US" sz="3200" dirty="0"/>
              <a:t> </a:t>
            </a:r>
            <a:r>
              <a:rPr lang="en-US" sz="3200" b="1" i="1" dirty="0"/>
              <a:t>δ</a:t>
            </a:r>
            <a:r>
              <a:rPr lang="en-US" sz="3200" i="1" dirty="0"/>
              <a:t> </a:t>
            </a:r>
            <a:endParaRPr lang="en-US" sz="3200" b="1" i="1" dirty="0"/>
          </a:p>
        </p:txBody>
      </p:sp>
      <p:sp>
        <p:nvSpPr>
          <p:cNvPr id="45" name="Oval 44"/>
          <p:cNvSpPr/>
          <p:nvPr/>
        </p:nvSpPr>
        <p:spPr>
          <a:xfrm>
            <a:off x="9677400" y="4398073"/>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10130883" y="26670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n-US" dirty="0"/>
                  <a:t>Pre-processing:</a:t>
                </a:r>
              </a:p>
              <a:p>
                <a:pPr lvl="1"/>
                <a:r>
                  <a:rPr lang="en-US" dirty="0"/>
                  <a:t>Sort the points by </a:t>
                </a:r>
                <a:r>
                  <a:rPr lang="en-US" b="1" i="1" dirty="0"/>
                  <a:t>x</a:t>
                </a:r>
                <a:r>
                  <a:rPr lang="en-US" dirty="0"/>
                  <a:t>: O(</a:t>
                </a:r>
                <a:r>
                  <a:rPr lang="en-US" b="1" i="1" dirty="0"/>
                  <a:t>n</a:t>
                </a:r>
                <a:r>
                  <a:rPr lang="en-US" dirty="0"/>
                  <a:t> log </a:t>
                </a:r>
                <a:r>
                  <a:rPr lang="en-US" b="1" i="1" dirty="0"/>
                  <a:t>n</a:t>
                </a:r>
                <a:r>
                  <a:rPr lang="en-US" dirty="0"/>
                  <a:t>)</a:t>
                </a:r>
              </a:p>
              <a:p>
                <a:pPr lvl="1"/>
                <a:r>
                  <a:rPr lang="en-US" dirty="0"/>
                  <a:t>Sort the points by </a:t>
                </a:r>
                <a:r>
                  <a:rPr lang="en-US" b="1" i="1" dirty="0"/>
                  <a:t>y</a:t>
                </a:r>
                <a:r>
                  <a:rPr lang="en-US" dirty="0"/>
                  <a:t>: O(</a:t>
                </a:r>
                <a:r>
                  <a:rPr lang="en-US" b="1" i="1" dirty="0"/>
                  <a:t>n</a:t>
                </a:r>
                <a:r>
                  <a:rPr lang="en-US" dirty="0"/>
                  <a:t> log </a:t>
                </a:r>
                <a:r>
                  <a:rPr lang="en-US" b="1" i="1" dirty="0"/>
                  <a:t>n</a:t>
                </a:r>
                <a:r>
                  <a:rPr lang="en-US" dirty="0"/>
                  <a:t>)</a:t>
                </a:r>
              </a:p>
              <a:p>
                <a:r>
                  <a:rPr lang="en-US" dirty="0"/>
                  <a:t>Recursion:</a:t>
                </a:r>
              </a:p>
              <a:p>
                <a:pPr lvl="1"/>
                <a:r>
                  <a:rPr lang="en-US" dirty="0"/>
                  <a:t>If there are three or fewer points, find the closest pair by comparing all pairs</a:t>
                </a:r>
              </a:p>
              <a:p>
                <a:pPr lvl="1"/>
                <a:r>
                  <a:rPr lang="en-US" dirty="0"/>
                  <a:t>Otherwise, divide into sets </a:t>
                </a:r>
                <a:r>
                  <a:rPr lang="en-US" b="1" i="1" dirty="0"/>
                  <a:t>Q</a:t>
                </a:r>
                <a:r>
                  <a:rPr lang="en-US" dirty="0"/>
                  <a:t> and </a:t>
                </a:r>
                <a:r>
                  <a:rPr lang="en-US" b="1" i="1" dirty="0"/>
                  <a:t>R</a:t>
                </a:r>
                <a:r>
                  <a:rPr lang="en-US" dirty="0"/>
                  <a:t>: O(</a:t>
                </a:r>
                <a:r>
                  <a:rPr lang="en-US" b="1" i="1" dirty="0"/>
                  <a:t>n</a:t>
                </a:r>
                <a:r>
                  <a:rPr lang="en-US" dirty="0"/>
                  <a:t>) time</a:t>
                </a:r>
              </a:p>
              <a:p>
                <a:pPr lvl="1"/>
                <a:r>
                  <a:rPr lang="en-US" dirty="0"/>
                  <a:t>Make lists </a:t>
                </a:r>
                <a:r>
                  <a:rPr lang="en-US" b="1" i="1" dirty="0" err="1"/>
                  <a:t>Q</a:t>
                </a:r>
                <a:r>
                  <a:rPr lang="en-US" b="1" i="1" baseline="-25000" dirty="0" err="1"/>
                  <a:t>x</a:t>
                </a:r>
                <a:r>
                  <a:rPr lang="en-US" dirty="0"/>
                  <a:t>, </a:t>
                </a:r>
                <a:r>
                  <a:rPr lang="en-US" b="1" i="1" dirty="0" err="1"/>
                  <a:t>Q</a:t>
                </a:r>
                <a:r>
                  <a:rPr lang="en-US" b="1" i="1" baseline="-25000" dirty="0" err="1"/>
                  <a:t>y</a:t>
                </a:r>
                <a:r>
                  <a:rPr lang="en-US" dirty="0"/>
                  <a:t>, </a:t>
                </a:r>
                <a:r>
                  <a:rPr lang="en-US" b="1" i="1" dirty="0"/>
                  <a:t>R</a:t>
                </a:r>
                <a:r>
                  <a:rPr lang="en-US" b="1" i="1" baseline="-25000" dirty="0"/>
                  <a:t>x</a:t>
                </a:r>
                <a:r>
                  <a:rPr lang="en-US" dirty="0"/>
                  <a:t>, and </a:t>
                </a:r>
                <a:r>
                  <a:rPr lang="en-US" b="1" i="1" dirty="0"/>
                  <a:t>R</a:t>
                </a:r>
                <a:r>
                  <a:rPr lang="en-US" b="1" i="1" baseline="-25000" dirty="0"/>
                  <a:t>y</a:t>
                </a:r>
                <a:r>
                  <a:rPr lang="en-US" dirty="0"/>
                  <a:t>, giving the points in </a:t>
                </a:r>
                <a:r>
                  <a:rPr lang="en-US" b="1" i="1" dirty="0"/>
                  <a:t>Q</a:t>
                </a:r>
                <a:r>
                  <a:rPr lang="en-US" dirty="0"/>
                  <a:t> and </a:t>
                </a:r>
                <a:r>
                  <a:rPr lang="en-US" b="1" i="1" dirty="0"/>
                  <a:t>R</a:t>
                </a:r>
                <a:r>
                  <a:rPr lang="en-US" dirty="0"/>
                  <a:t> sorted by </a:t>
                </a:r>
                <a:r>
                  <a:rPr lang="en-US" b="1" i="1" dirty="0"/>
                  <a:t>x</a:t>
                </a:r>
                <a:r>
                  <a:rPr lang="en-US" dirty="0"/>
                  <a:t> and </a:t>
                </a:r>
                <a:r>
                  <a:rPr lang="en-US" b="1" i="1" dirty="0"/>
                  <a:t>y</a:t>
                </a:r>
                <a:r>
                  <a:rPr lang="en-US" dirty="0"/>
                  <a:t>, respectively: O(</a:t>
                </a:r>
                <a:r>
                  <a:rPr lang="en-US" b="1" i="1" dirty="0"/>
                  <a:t>n</a:t>
                </a:r>
                <a:r>
                  <a:rPr lang="en-US" dirty="0"/>
                  <a:t>) time</a:t>
                </a:r>
              </a:p>
              <a:p>
                <a:pPr lvl="1"/>
                <a:r>
                  <a:rPr lang="en-US" dirty="0"/>
                  <a:t>Construct </a:t>
                </a:r>
                <a:r>
                  <a:rPr lang="en-US" b="1" i="1" dirty="0" err="1"/>
                  <a:t>S</a:t>
                </a:r>
                <a:r>
                  <a:rPr lang="en-US" b="1" i="1" baseline="-25000" dirty="0" err="1"/>
                  <a:t>y</a:t>
                </a:r>
                <a:r>
                  <a:rPr lang="en-US" dirty="0"/>
                  <a:t>: O(</a:t>
                </a:r>
                <a:r>
                  <a:rPr lang="en-US" b="1" i="1" dirty="0"/>
                  <a:t>n</a:t>
                </a:r>
                <a:r>
                  <a:rPr lang="en-US" dirty="0"/>
                  <a:t>) time</a:t>
                </a:r>
              </a:p>
              <a:p>
                <a:pPr lvl="1"/>
                <a:r>
                  <a:rPr lang="en-US" dirty="0"/>
                  <a:t>For every point in </a:t>
                </a:r>
                <a:r>
                  <a:rPr lang="en-US" b="1" i="1" dirty="0" err="1"/>
                  <a:t>S</a:t>
                </a:r>
                <a:r>
                  <a:rPr lang="en-US" b="1" i="1" baseline="-25000" dirty="0" err="1"/>
                  <a:t>y</a:t>
                </a:r>
                <a:r>
                  <a:rPr lang="en-US" dirty="0"/>
                  <a:t> (of which there can only be </a:t>
                </a:r>
                <a:r>
                  <a:rPr lang="en-US" b="1" i="1" dirty="0"/>
                  <a:t>n</a:t>
                </a:r>
                <a:r>
                  <a:rPr lang="en-US" dirty="0"/>
                  <a:t>), compute the distance to the next 15 points: O(</a:t>
                </a:r>
                <a:r>
                  <a:rPr lang="en-US" b="1" i="1" dirty="0"/>
                  <a:t>n</a:t>
                </a:r>
                <a:r>
                  <a:rPr lang="en-US" dirty="0"/>
                  <a:t>)</a:t>
                </a:r>
              </a:p>
              <a:p>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𝑇</m:t>
                    </m:r>
                    <m:d>
                      <m:dPr>
                        <m:ctrlPr>
                          <a:rPr lang="en-US" b="0" i="1" smtClean="0">
                            <a:latin typeface="Cambria Math" panose="02040503050406030204" pitchFamily="18" charset="0"/>
                            <a:ea typeface="Cambria Math" panose="02040503050406030204" pitchFamily="18" charset="0"/>
                          </a:rPr>
                        </m:ctrlPr>
                      </m:dPr>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𝑛</m:t>
                            </m:r>
                          </m:num>
                          <m:den>
                            <m:r>
                              <a:rPr lang="en-US" b="0" i="1" smtClean="0">
                                <a:latin typeface="Cambria Math" panose="02040503050406030204" pitchFamily="18" charset="0"/>
                                <a:ea typeface="Cambria Math" panose="02040503050406030204" pitchFamily="18" charset="0"/>
                              </a:rPr>
                              <m:t>2</m:t>
                            </m:r>
                          </m:den>
                        </m:f>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oMath>
                </a14:m>
                <a:r>
                  <a:rPr lang="en-US" dirty="0"/>
                  <a:t> which is </a:t>
                </a:r>
                <a14:m>
                  <m:oMath xmlns:m="http://schemas.openxmlformats.org/officeDocument/2006/math">
                    <m:r>
                      <a:rPr lang="en-US" b="0" i="1" smtClean="0">
                        <a:latin typeface="Cambria Math" panose="02040503050406030204" pitchFamily="18" charset="0"/>
                      </a:rPr>
                      <m:t>𝑂</m:t>
                    </m:r>
                    <m:r>
                      <a:rPr lang="en-US" b="0" i="1" smtClean="0">
                        <a:latin typeface="Cambria Math" panose="02040503050406030204" pitchFamily="18" charset="0"/>
                      </a:rPr>
                      <m:t>(</m:t>
                    </m:r>
                    <m:r>
                      <a:rPr lang="en-US" b="0" i="1" smtClean="0">
                        <a:latin typeface="Cambria Math" panose="02040503050406030204" pitchFamily="18" charset="0"/>
                      </a:rPr>
                      <m:t>𝑛</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𝑛</m:t>
                        </m:r>
                        <m:r>
                          <a:rPr lang="en-US" b="0" i="1" smtClean="0">
                            <a:latin typeface="Cambria Math" panose="02040503050406030204" pitchFamily="18" charset="0"/>
                          </a:rPr>
                          <m:t>)</m:t>
                        </m:r>
                      </m:e>
                    </m:func>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1713"/>
                </a:stretch>
              </a:blipFill>
            </p:spPr>
            <p:txBody>
              <a:bodyPr/>
              <a:lstStyle/>
              <a:p>
                <a:r>
                  <a:rPr lang="en-US">
                    <a:noFill/>
                  </a:rPr>
                  <a:t> </a:t>
                </a:r>
              </a:p>
            </p:txBody>
          </p:sp>
        </mc:Fallback>
      </mc:AlternateContent>
    </p:spTree>
    <p:extLst>
      <p:ext uri="{BB962C8B-B14F-4D97-AF65-F5344CB8AC3E}">
        <p14:creationId xmlns:p14="http://schemas.microsoft.com/office/powerpoint/2010/main" val="93789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Multiplication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96682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need a trick</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We want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r>
                          <a:rPr lang="en-US" i="1">
                            <a:latin typeface="Cambria Math" panose="02040503050406030204" pitchFamily="18" charset="0"/>
                            <a:ea typeface="Cambria Math" panose="02040503050406030204" pitchFamily="18" charset="0"/>
                          </a:rPr>
                          <m:t>𝑛</m:t>
                        </m:r>
                      </m:sup>
                    </m:sSup>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rPr>
                        </m:ctrlPr>
                      </m:dPr>
                      <m:e>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1</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1</m:t>
                            </m:r>
                          </m:sub>
                        </m:sSub>
                      </m:e>
                    </m:d>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sup>
                    </m:sSup>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0</m:t>
                        </m:r>
                      </m:sub>
                    </m:sSub>
                  </m:oMath>
                </a14:m>
                <a:endParaRPr lang="en-US" dirty="0"/>
              </a:p>
              <a:p>
                <a:r>
                  <a:rPr lang="en-US" dirty="0"/>
                  <a:t>What if we compute</a:t>
                </a:r>
              </a:p>
              <a:p>
                <a:pPr lvl="1"/>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0</m:t>
                            </m:r>
                          </m:sub>
                        </m:sSub>
                      </m:e>
                    </m:d>
                    <m:r>
                      <a:rPr lang="en-US" b="0" i="1" smtClean="0">
                        <a:latin typeface="Cambria Math" panose="02040503050406030204" pitchFamily="18" charset="0"/>
                        <a:ea typeface="Cambria Math" panose="02040503050406030204" pitchFamily="18" charset="0"/>
                      </a:rPr>
                      <m:t>∙</m:t>
                    </m:r>
                    <m:d>
                      <m:dPr>
                        <m:ctrlPr>
                          <a:rPr lang="en-US" i="1" smtClean="0">
                            <a:latin typeface="Cambria Math" panose="02040503050406030204" pitchFamily="18" charset="0"/>
                          </a:rPr>
                        </m:ctrlPr>
                      </m:dPr>
                      <m:e>
                        <m:sSub>
                          <m:sSubPr>
                            <m:ctrlPr>
                              <a:rPr lang="en-US" i="1">
                                <a:latin typeface="Cambria Math" panose="02040503050406030204" pitchFamily="18" charset="0"/>
                              </a:rPr>
                            </m:ctrlPr>
                          </m:sSubPr>
                          <m:e>
                            <m:r>
                              <a:rPr lang="en-US" b="0" i="1" smtClean="0">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𝑦</m:t>
                            </m:r>
                          </m:e>
                          <m:sub>
                            <m:r>
                              <a:rPr lang="en-US" i="1">
                                <a:latin typeface="Cambria Math" panose="02040503050406030204" pitchFamily="18" charset="0"/>
                              </a:rPr>
                              <m:t>0</m:t>
                            </m:r>
                          </m:sub>
                        </m:sSub>
                      </m:e>
                    </m:d>
                  </m:oMath>
                </a14:m>
                <a:endParaRPr lang="en-US"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0</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b="0" i="1" smtClean="0">
                              <a:latin typeface="Cambria Math" panose="02040503050406030204" pitchFamily="18" charset="0"/>
                            </a:rPr>
                            <m:t>0</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0</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b="0" i="1" smtClean="0">
                              <a:latin typeface="Cambria Math" panose="02040503050406030204" pitchFamily="18" charset="0"/>
                            </a:rPr>
                            <m:t>0</m:t>
                          </m:r>
                        </m:sub>
                      </m:sSub>
                    </m:oMath>
                  </m:oMathPara>
                </a14:m>
                <a:endParaRPr lang="en-US" dirty="0"/>
              </a:p>
              <a:p>
                <a:pPr lvl="1"/>
                <a14:m>
                  <m:oMath xmlns:m="http://schemas.openxmlformats.org/officeDocument/2006/math">
                    <m:r>
                      <a:rPr lang="en-US" b="0" i="1" smtClean="0">
                        <a:latin typeface="Cambria Math" panose="02040503050406030204" pitchFamily="18" charset="0"/>
                      </a:rPr>
                      <m:t>𝑏</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oMath>
                </a14:m>
                <a:endParaRPr lang="en-US" dirty="0"/>
              </a:p>
              <a:p>
                <a:pPr lvl="1"/>
                <a14:m>
                  <m:oMath xmlns:m="http://schemas.openxmlformats.org/officeDocument/2006/math">
                    <m:r>
                      <a:rPr lang="en-US" b="0" i="1" smtClean="0">
                        <a:latin typeface="Cambria Math" panose="02040503050406030204" pitchFamily="18" charset="0"/>
                      </a:rPr>
                      <m:t>𝑐</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0</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b="0" i="1" smtClean="0">
                            <a:latin typeface="Cambria Math" panose="02040503050406030204" pitchFamily="18" charset="0"/>
                          </a:rPr>
                          <m:t>0</m:t>
                        </m:r>
                      </m:sub>
                    </m:sSub>
                  </m:oMath>
                </a14:m>
                <a:endParaRPr lang="en-US" dirty="0"/>
              </a:p>
              <a:p>
                <a:r>
                  <a:rPr lang="en-US" dirty="0"/>
                  <a:t>Then, </a:t>
                </a:r>
                <a14:m>
                  <m:oMath xmlns:m="http://schemas.openxmlformats.org/officeDocument/2006/math">
                    <m:r>
                      <a:rPr lang="en-US" b="0" i="1" smtClean="0">
                        <a:latin typeface="Cambria Math" panose="02040503050406030204" pitchFamily="18" charset="0"/>
                      </a:rPr>
                      <m:t>𝑏</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2</m:t>
                        </m:r>
                      </m:e>
                      <m:sup>
                        <m:r>
                          <a:rPr lang="en-US" b="0" i="1" smtClean="0">
                            <a:latin typeface="Cambria Math" panose="02040503050406030204" pitchFamily="18" charset="0"/>
                            <a:ea typeface="Cambria Math" panose="02040503050406030204" pitchFamily="18" charset="0"/>
                          </a:rPr>
                          <m:t>𝑛</m:t>
                        </m:r>
                      </m:sup>
                    </m:sSup>
                    <m:r>
                      <a:rPr lang="en-US" b="0" i="1" smtClean="0">
                        <a:latin typeface="Cambria Math" panose="02040503050406030204" pitchFamily="18" charset="0"/>
                        <a:ea typeface="Cambria Math" panose="02040503050406030204" pitchFamily="18" charset="0"/>
                      </a:rPr>
                      <m:t>+</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𝑎</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𝑏</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m:t>
                        </m:r>
                      </m:e>
                    </m:d>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sup>
                    </m:s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m:t>
                    </m:r>
                    <m:r>
                      <a:rPr lang="en-US" b="0" i="1" smtClean="0">
                        <a:latin typeface="Cambria Math" panose="02040503050406030204" pitchFamily="18" charset="0"/>
                        <a:ea typeface="Cambria Math" panose="02040503050406030204" pitchFamily="18" charset="0"/>
                      </a:rPr>
                      <m:t>=</m:t>
                    </m:r>
                  </m:oMath>
                </a14:m>
                <a:endParaRPr lang="en-US" dirty="0"/>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r>
                          <a:rPr lang="en-US" i="1">
                            <a:latin typeface="Cambria Math" panose="02040503050406030204" pitchFamily="18" charset="0"/>
                            <a:ea typeface="Cambria Math" panose="02040503050406030204" pitchFamily="18" charset="0"/>
                          </a:rPr>
                          <m:t>𝑛</m:t>
                        </m:r>
                      </m:sup>
                    </m:sSup>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rPr>
                        </m:ctrlPr>
                      </m:dPr>
                      <m:e>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1</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1</m:t>
                            </m:r>
                          </m:sub>
                        </m:sSub>
                      </m:e>
                    </m:d>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sup>
                    </m:sSup>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0</m:t>
                        </m:r>
                      </m:sub>
                    </m:sSub>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54823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We do two additions before the multiplies: O(</a:t>
                </a:r>
                <a:r>
                  <a:rPr lang="en-US" b="1" i="1" dirty="0"/>
                  <a:t>n</a:t>
                </a:r>
                <a:r>
                  <a:rPr lang="en-US" dirty="0"/>
                  <a:t>)</a:t>
                </a:r>
              </a:p>
              <a:p>
                <a:r>
                  <a:rPr lang="en-US" dirty="0"/>
                  <a:t>We do three recursive multiplies of </a:t>
                </a:r>
                <a:r>
                  <a:rPr lang="en-US" b="1" i="1" dirty="0"/>
                  <a:t>n</a:t>
                </a:r>
                <a:r>
                  <a:rPr lang="en-US" dirty="0"/>
                  <a:t>/2-bit numbers</a:t>
                </a:r>
              </a:p>
              <a:p>
                <a:r>
                  <a:rPr lang="en-US" dirty="0"/>
                  <a:t>We do two additions and two subtractions after the multiplies: O(</a:t>
                </a:r>
                <a:r>
                  <a:rPr lang="en-US" b="1" i="1" dirty="0"/>
                  <a:t>n</a:t>
                </a:r>
                <a:r>
                  <a:rPr lang="en-US" dirty="0"/>
                  <a:t>)</a:t>
                </a:r>
              </a:p>
              <a:p>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ea typeface="Cambria Math" panose="02040503050406030204" pitchFamily="18" charset="0"/>
                      </a:rPr>
                      <m:t>≤3</m:t>
                    </m:r>
                    <m:r>
                      <a:rPr lang="en-US" b="0" i="1" smtClean="0">
                        <a:latin typeface="Cambria Math" panose="02040503050406030204" pitchFamily="18" charset="0"/>
                        <a:ea typeface="Cambria Math" panose="02040503050406030204" pitchFamily="18" charset="0"/>
                      </a:rPr>
                      <m:t>𝑇</m:t>
                    </m:r>
                    <m:d>
                      <m:dPr>
                        <m:ctrlPr>
                          <a:rPr lang="en-US" b="0" i="1" smtClean="0">
                            <a:latin typeface="Cambria Math" panose="02040503050406030204" pitchFamily="18" charset="0"/>
                            <a:ea typeface="Cambria Math" panose="02040503050406030204" pitchFamily="18" charset="0"/>
                          </a:rPr>
                        </m:ctrlPr>
                      </m:dPr>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𝑛</m:t>
                            </m:r>
                          </m:num>
                          <m:den>
                            <m:r>
                              <a:rPr lang="en-US" b="0" i="1" smtClean="0">
                                <a:latin typeface="Cambria Math" panose="02040503050406030204" pitchFamily="18" charset="0"/>
                                <a:ea typeface="Cambria Math" panose="02040503050406030204" pitchFamily="18" charset="0"/>
                              </a:rPr>
                              <m:t>2</m:t>
                            </m:r>
                          </m:den>
                        </m:f>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oMath>
                </a14:m>
                <a:endParaRPr lang="en-US" b="0" dirty="0">
                  <a:ea typeface="Cambria Math" panose="02040503050406030204" pitchFamily="18" charset="0"/>
                </a:endParaRPr>
              </a:p>
              <a:p>
                <a:r>
                  <a:rPr lang="en-US" dirty="0"/>
                  <a:t>Which is </a:t>
                </a:r>
                <a14:m>
                  <m:oMath xmlns:m="http://schemas.openxmlformats.org/officeDocument/2006/math">
                    <m:r>
                      <a:rPr lang="en-US" i="1">
                        <a:latin typeface="Cambria Math" panose="02040503050406030204" pitchFamily="18" charset="0"/>
                      </a:rPr>
                      <m:t>𝑂</m:t>
                    </m:r>
                    <m:d>
                      <m:dPr>
                        <m:ctrlPr>
                          <a:rPr lang="en-US" i="1">
                            <a:latin typeface="Cambria Math" panose="02040503050406030204" pitchFamily="18" charset="0"/>
                          </a:rPr>
                        </m:ctrlPr>
                      </m:dPr>
                      <m:e>
                        <m:sSup>
                          <m:sSupPr>
                            <m:ctrlPr>
                              <a:rPr lang="en-US" i="1">
                                <a:latin typeface="Cambria Math" panose="02040503050406030204" pitchFamily="18" charset="0"/>
                              </a:rPr>
                            </m:ctrlPr>
                          </m:sSupPr>
                          <m:e>
                            <m:r>
                              <a:rPr lang="en-US" i="1">
                                <a:latin typeface="Cambria Math" panose="02040503050406030204" pitchFamily="18" charset="0"/>
                              </a:rPr>
                              <m:t>𝑛</m:t>
                            </m:r>
                          </m:e>
                          <m:sup>
                            <m:func>
                              <m:funcPr>
                                <m:ctrlPr>
                                  <a:rPr lang="en-US" i="1">
                                    <a:latin typeface="Cambria Math" panose="02040503050406030204" pitchFamily="18" charset="0"/>
                                  </a:rPr>
                                </m:ctrlPr>
                              </m:funcPr>
                              <m:fName>
                                <m:sSub>
                                  <m:sSubPr>
                                    <m:ctrlPr>
                                      <a:rPr lang="en-US" i="1">
                                        <a:latin typeface="Cambria Math" panose="02040503050406030204" pitchFamily="18" charset="0"/>
                                      </a:rPr>
                                    </m:ctrlPr>
                                  </m:sSubPr>
                                  <m:e>
                                    <m:r>
                                      <m:rPr>
                                        <m:sty m:val="p"/>
                                      </m:rPr>
                                      <a:rPr lang="en-US">
                                        <a:latin typeface="Cambria Math" panose="02040503050406030204" pitchFamily="18" charset="0"/>
                                      </a:rPr>
                                      <m:t>log</m:t>
                                    </m:r>
                                  </m:e>
                                  <m:sub>
                                    <m:r>
                                      <a:rPr lang="en-US" i="1">
                                        <a:latin typeface="Cambria Math" panose="02040503050406030204" pitchFamily="18" charset="0"/>
                                      </a:rPr>
                                      <m:t>2</m:t>
                                    </m:r>
                                  </m:sub>
                                </m:sSub>
                              </m:fName>
                              <m:e>
                                <m:r>
                                  <a:rPr lang="en-US" b="0" i="1" smtClean="0">
                                    <a:latin typeface="Cambria Math" panose="02040503050406030204" pitchFamily="18" charset="0"/>
                                  </a:rPr>
                                  <m:t>3</m:t>
                                </m:r>
                              </m:e>
                            </m:func>
                          </m:sup>
                        </m:sSup>
                      </m:e>
                    </m:d>
                    <m:r>
                      <a:rPr lang="en-US"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𝑂</m:t>
                    </m:r>
                    <m:d>
                      <m:dPr>
                        <m:ctrlPr>
                          <a:rPr lang="en-US" i="1">
                            <a:latin typeface="Cambria Math" panose="02040503050406030204" pitchFamily="18" charset="0"/>
                          </a:rPr>
                        </m:ctrlPr>
                      </m:dPr>
                      <m:e>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b="0" i="1" smtClean="0">
                                <a:latin typeface="Cambria Math" panose="02040503050406030204" pitchFamily="18" charset="0"/>
                              </a:rPr>
                              <m:t>1.59</m:t>
                            </m:r>
                          </m:sup>
                        </m:sSup>
                      </m:e>
                    </m:d>
                  </m:oMath>
                </a14:m>
                <a:r>
                  <a:rPr lang="en-US" dirty="0"/>
                  <a:t>, which is better!</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120331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Master Theorem</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7150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7</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385543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 form of the Master Theorem</a:t>
            </a:r>
          </a:p>
        </p:txBody>
      </p:sp>
      <p:graphicFrame>
        <p:nvGraphicFramePr>
          <p:cNvPr id="10" name="Object 9"/>
          <p:cNvGraphicFramePr>
            <a:graphicFrameLocks noChangeAspect="1"/>
          </p:cNvGraphicFramePr>
          <p:nvPr/>
        </p:nvGraphicFramePr>
        <p:xfrm>
          <a:off x="1828801" y="4933122"/>
          <a:ext cx="8698753" cy="1607378"/>
        </p:xfrm>
        <a:graphic>
          <a:graphicData uri="http://schemas.openxmlformats.org/presentationml/2006/ole">
            <mc:AlternateContent xmlns:mc="http://schemas.openxmlformats.org/markup-compatibility/2006">
              <mc:Choice xmlns:v="urn:schemas-microsoft-com:vml" Requires="v">
                <p:oleObj spid="_x0000_s1039" name="Equation" r:id="rId3" imgW="2336760" imgH="431640" progId="Equation.3">
                  <p:embed/>
                </p:oleObj>
              </mc:Choice>
              <mc:Fallback>
                <p:oleObj name="Equation" r:id="rId3" imgW="2336760" imgH="431640" progId="Equation.3">
                  <p:embed/>
                  <p:pic>
                    <p:nvPicPr>
                      <p:cNvPr id="1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1" y="4933122"/>
                        <a:ext cx="8698753" cy="16073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ntent Placeholder 10"/>
          <p:cNvSpPr>
            <a:spLocks noGrp="1"/>
          </p:cNvSpPr>
          <p:nvPr>
            <p:ph idx="1"/>
          </p:nvPr>
        </p:nvSpPr>
        <p:spPr/>
        <p:txBody>
          <a:bodyPr/>
          <a:lstStyle/>
          <a:p>
            <a:r>
              <a:rPr lang="en-US" dirty="0"/>
              <a:t>For recursion that on a problem size </a:t>
            </a:r>
            <a:r>
              <a:rPr lang="en-US" b="1" i="1" dirty="0"/>
              <a:t>n</a:t>
            </a:r>
            <a:r>
              <a:rPr lang="en-US" dirty="0"/>
              <a:t> that:</a:t>
            </a:r>
          </a:p>
          <a:p>
            <a:pPr lvl="1"/>
            <a:r>
              <a:rPr lang="en-US" dirty="0"/>
              <a:t>Makes </a:t>
            </a:r>
            <a:r>
              <a:rPr lang="en-US" b="1" i="1" dirty="0"/>
              <a:t>a</a:t>
            </a:r>
            <a:r>
              <a:rPr lang="en-US" dirty="0"/>
              <a:t> recursive calls</a:t>
            </a:r>
          </a:p>
          <a:p>
            <a:pPr lvl="1"/>
            <a:r>
              <a:rPr lang="en-US" dirty="0"/>
              <a:t>Divides the total work by </a:t>
            </a:r>
            <a:r>
              <a:rPr lang="en-US" b="1" i="1" dirty="0"/>
              <a:t>b</a:t>
            </a:r>
            <a:r>
              <a:rPr lang="en-US" dirty="0"/>
              <a:t> for each recursive call</a:t>
            </a:r>
          </a:p>
          <a:p>
            <a:pPr lvl="1"/>
            <a:r>
              <a:rPr lang="en-US" dirty="0"/>
              <a:t>Does </a:t>
            </a:r>
            <a:r>
              <a:rPr lang="en-US" b="1" i="1" dirty="0"/>
              <a:t>f</a:t>
            </a:r>
            <a:r>
              <a:rPr lang="en-US" dirty="0"/>
              <a:t>(</a:t>
            </a:r>
            <a:r>
              <a:rPr lang="en-US" b="1" i="1" dirty="0"/>
              <a:t>n</a:t>
            </a:r>
            <a:r>
              <a:rPr lang="en-US" dirty="0"/>
              <a:t>) non-recursive work at each call </a:t>
            </a:r>
          </a:p>
          <a:p>
            <a:r>
              <a:rPr lang="en-US" dirty="0"/>
              <a:t>Its running time can be given in the following form, suitable for use in the Master Theorem:</a:t>
            </a:r>
          </a:p>
        </p:txBody>
      </p:sp>
    </p:spTree>
    <p:extLst>
      <p:ext uri="{BB962C8B-B14F-4D97-AF65-F5344CB8AC3E}">
        <p14:creationId xmlns:p14="http://schemas.microsoft.com/office/powerpoint/2010/main" val="25614211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a:t>
            </a:r>
          </a:p>
        </p:txBody>
      </p:sp>
      <mc:AlternateContent xmlns:mc="http://schemas.openxmlformats.org/markup-compatibility/2006" xmlns:a14="http://schemas.microsoft.com/office/drawing/2010/main">
        <mc:Choice Requires="a14">
          <p:sp>
            <p:nvSpPr>
              <p:cNvPr id="10" name="Content Placeholder 9"/>
              <p:cNvSpPr>
                <a:spLocks noGrp="1"/>
              </p:cNvSpPr>
              <p:nvPr>
                <p:ph idx="1"/>
              </p:nvPr>
            </p:nvSpPr>
            <p:spPr/>
            <p:txBody>
              <a:bodyPr/>
              <a:lstStyle/>
              <a:p>
                <a:r>
                  <a:rPr lang="en-US" sz="4000" dirty="0"/>
                  <a:t>If </a:t>
                </a:r>
                <a14:m>
                  <m:oMath xmlns:m="http://schemas.openxmlformats.org/officeDocument/2006/math">
                    <m:r>
                      <a:rPr lang="en-US" sz="4000" i="1">
                        <a:latin typeface="Cambria Math"/>
                      </a:rPr>
                      <m:t>𝑓</m:t>
                    </m:r>
                    <m:d>
                      <m:dPr>
                        <m:ctrlPr>
                          <a:rPr lang="en-US" sz="4000" i="1">
                            <a:latin typeface="Cambria Math" panose="02040503050406030204" pitchFamily="18" charset="0"/>
                          </a:rPr>
                        </m:ctrlPr>
                      </m:dPr>
                      <m:e>
                        <m:r>
                          <a:rPr lang="en-US" sz="4000" i="1">
                            <a:latin typeface="Cambria Math"/>
                          </a:rPr>
                          <m:t>𝑛</m:t>
                        </m:r>
                      </m:e>
                    </m:d>
                    <m:r>
                      <a:rPr lang="en-US" sz="4000">
                        <a:latin typeface="Cambria Math"/>
                      </a:rPr>
                      <m:t> </m:t>
                    </m:r>
                    <m:r>
                      <m:rPr>
                        <m:sty m:val="p"/>
                      </m:rPr>
                      <a:rPr lang="en-US" sz="4000">
                        <a:latin typeface="Cambria Math"/>
                      </a:rPr>
                      <m:t>is</m:t>
                    </m:r>
                    <m:r>
                      <a:rPr lang="en-US" sz="4000">
                        <a:latin typeface="Cambria Math"/>
                      </a:rPr>
                      <m:t> </m:t>
                    </m:r>
                    <m:r>
                      <m:rPr>
                        <m:sty m:val="p"/>
                      </m:rPr>
                      <a:rPr lang="en-US" sz="4000">
                        <a:latin typeface="Cambria Math"/>
                      </a:rPr>
                      <m:t>O</m:t>
                    </m:r>
                    <m:d>
                      <m:dPr>
                        <m:ctrlPr>
                          <a:rPr lang="en-US" sz="4000" i="1">
                            <a:latin typeface="Cambria Math" panose="02040503050406030204" pitchFamily="18" charset="0"/>
                          </a:rPr>
                        </m:ctrlPr>
                      </m:dPr>
                      <m:e>
                        <m:sSup>
                          <m:sSupPr>
                            <m:ctrlPr>
                              <a:rPr lang="en-US" sz="4000" i="1">
                                <a:latin typeface="Cambria Math" panose="02040503050406030204" pitchFamily="18" charset="0"/>
                              </a:rPr>
                            </m:ctrlPr>
                          </m:sSupPr>
                          <m:e>
                            <m:r>
                              <a:rPr lang="en-US" sz="4000" i="1">
                                <a:latin typeface="Cambria Math"/>
                              </a:rPr>
                              <m:t>𝑛</m:t>
                            </m:r>
                          </m:e>
                          <m:sup>
                            <m:func>
                              <m:funcPr>
                                <m:ctrlPr>
                                  <a:rPr lang="en-US" sz="4000" i="1">
                                    <a:latin typeface="Cambria Math" panose="02040503050406030204" pitchFamily="18" charset="0"/>
                                  </a:rPr>
                                </m:ctrlPr>
                              </m:funcPr>
                              <m:fName>
                                <m:sSub>
                                  <m:sSubPr>
                                    <m:ctrlPr>
                                      <a:rPr lang="en-US" sz="4000" i="1">
                                        <a:latin typeface="Cambria Math" panose="02040503050406030204" pitchFamily="18" charset="0"/>
                                      </a:rPr>
                                    </m:ctrlPr>
                                  </m:sSubPr>
                                  <m:e>
                                    <m:r>
                                      <m:rPr>
                                        <m:sty m:val="p"/>
                                      </m:rPr>
                                      <a:rPr lang="en-US" sz="4000">
                                        <a:latin typeface="Cambria Math"/>
                                      </a:rPr>
                                      <m:t>log</m:t>
                                    </m:r>
                                  </m:e>
                                  <m:sub>
                                    <m:r>
                                      <a:rPr lang="en-US" sz="4000" i="1">
                                        <a:latin typeface="Cambria Math"/>
                                      </a:rPr>
                                      <m:t>𝑏</m:t>
                                    </m:r>
                                  </m:sub>
                                </m:sSub>
                              </m:fName>
                              <m:e>
                                <m:r>
                                  <a:rPr lang="en-US" sz="4000" i="1">
                                    <a:latin typeface="Cambria Math"/>
                                  </a:rPr>
                                  <m:t>(</m:t>
                                </m:r>
                                <m:r>
                                  <a:rPr lang="en-US" sz="4000" i="1">
                                    <a:latin typeface="Cambria Math"/>
                                  </a:rPr>
                                  <m:t>𝑎</m:t>
                                </m:r>
                                <m:r>
                                  <a:rPr lang="en-US" sz="4000" i="1">
                                    <a:latin typeface="Cambria Math"/>
                                  </a:rPr>
                                  <m:t>)</m:t>
                                </m:r>
                              </m:e>
                            </m:func>
                            <m:r>
                              <a:rPr lang="en-US" sz="4000" i="1">
                                <a:latin typeface="Cambria Math"/>
                              </a:rPr>
                              <m:t>−</m:t>
                            </m:r>
                            <m:r>
                              <a:rPr lang="en-US" sz="4000" i="1">
                                <a:latin typeface="Cambria Math"/>
                                <a:ea typeface="Cambria Math"/>
                              </a:rPr>
                              <m:t>𝜖</m:t>
                            </m:r>
                          </m:sup>
                        </m:sSup>
                      </m:e>
                    </m:d>
                  </m:oMath>
                </a14:m>
                <a:r>
                  <a:rPr lang="en-US" sz="4000" dirty="0"/>
                  <a:t>            </a:t>
                </a:r>
              </a:p>
              <a:p>
                <a:pPr>
                  <a:buNone/>
                </a:pPr>
                <a:r>
                  <a:rPr lang="en-US" sz="4000" dirty="0"/>
                  <a:t>	for some constant </a:t>
                </a:r>
                <a14:m>
                  <m:oMath xmlns:m="http://schemas.openxmlformats.org/officeDocument/2006/math">
                    <m:r>
                      <a:rPr lang="el-GR" sz="4000" i="1" dirty="0">
                        <a:latin typeface="Cambria Math"/>
                        <a:ea typeface="Cambria Math"/>
                      </a:rPr>
                      <m:t>𝜖</m:t>
                    </m:r>
                    <m:r>
                      <a:rPr lang="en-US" sz="4000" i="1" dirty="0">
                        <a:latin typeface="Cambria Math"/>
                        <a:ea typeface="Cambria Math"/>
                      </a:rPr>
                      <m:t>&gt;0</m:t>
                    </m:r>
                  </m:oMath>
                </a14:m>
                <a:r>
                  <a:rPr lang="en-US" sz="4000" dirty="0"/>
                  <a:t>, then</a:t>
                </a:r>
              </a:p>
              <a:p>
                <a:pPr>
                  <a:buNone/>
                </a:pPr>
                <a14:m>
                  <m:oMathPara xmlns:m="http://schemas.openxmlformats.org/officeDocument/2006/math">
                    <m:oMathParaPr>
                      <m:jc m:val="centerGroup"/>
                    </m:oMathParaPr>
                    <m:oMath xmlns:m="http://schemas.openxmlformats.org/officeDocument/2006/math">
                      <m:r>
                        <a:rPr lang="en-US" sz="5400" i="1">
                          <a:latin typeface="Cambria Math"/>
                        </a:rPr>
                        <m:t>𝑇</m:t>
                      </m:r>
                      <m:d>
                        <m:dPr>
                          <m:ctrlPr>
                            <a:rPr lang="en-US" sz="5400" i="1">
                              <a:latin typeface="Cambria Math" panose="02040503050406030204" pitchFamily="18" charset="0"/>
                            </a:rPr>
                          </m:ctrlPr>
                        </m:dPr>
                        <m:e>
                          <m:r>
                            <a:rPr lang="en-US" sz="5400" i="1">
                              <a:latin typeface="Cambria Math"/>
                            </a:rPr>
                            <m:t>𝑛</m:t>
                          </m:r>
                        </m:e>
                      </m:d>
                      <m:r>
                        <m:rPr>
                          <m:nor/>
                        </m:rPr>
                        <a:rPr lang="en-US" sz="5400"/>
                        <m:t> </m:t>
                      </m:r>
                      <m:r>
                        <m:rPr>
                          <m:nor/>
                        </m:rPr>
                        <a:rPr lang="en-US" sz="5400"/>
                        <m:t>is</m:t>
                      </m:r>
                      <m:r>
                        <m:rPr>
                          <m:nor/>
                        </m:rPr>
                        <a:rPr lang="en-US" sz="5400"/>
                        <m:t> </m:t>
                      </m:r>
                      <m:r>
                        <m:rPr>
                          <m:sty m:val="p"/>
                        </m:rPr>
                        <a:rPr lang="el-GR" sz="5400" i="1">
                          <a:latin typeface="Cambria Math"/>
                          <a:ea typeface="Cambria Math"/>
                        </a:rPr>
                        <m:t>Θ</m:t>
                      </m:r>
                      <m:d>
                        <m:dPr>
                          <m:ctrlPr>
                            <a:rPr lang="el-GR" sz="5400" i="1">
                              <a:latin typeface="Cambria Math" panose="02040503050406030204" pitchFamily="18" charset="0"/>
                              <a:ea typeface="Cambria Math"/>
                            </a:rPr>
                          </m:ctrlPr>
                        </m:dPr>
                        <m:e>
                          <m:sSup>
                            <m:sSupPr>
                              <m:ctrlPr>
                                <a:rPr lang="en-US" sz="5400" i="1">
                                  <a:latin typeface="Cambria Math" panose="02040503050406030204" pitchFamily="18" charset="0"/>
                                </a:rPr>
                              </m:ctrlPr>
                            </m:sSupPr>
                            <m:e>
                              <m:r>
                                <a:rPr lang="en-US" sz="5400" i="1">
                                  <a:latin typeface="Cambria Math"/>
                                </a:rPr>
                                <m:t>𝑛</m:t>
                              </m:r>
                            </m:e>
                            <m:sup>
                              <m:func>
                                <m:funcPr>
                                  <m:ctrlPr>
                                    <a:rPr lang="en-US" sz="5400" i="1">
                                      <a:latin typeface="Cambria Math" panose="02040503050406030204" pitchFamily="18" charset="0"/>
                                    </a:rPr>
                                  </m:ctrlPr>
                                </m:funcPr>
                                <m:fName>
                                  <m:sSub>
                                    <m:sSubPr>
                                      <m:ctrlPr>
                                        <a:rPr lang="en-US" sz="5400" i="1">
                                          <a:latin typeface="Cambria Math" panose="02040503050406030204" pitchFamily="18" charset="0"/>
                                        </a:rPr>
                                      </m:ctrlPr>
                                    </m:sSubPr>
                                    <m:e>
                                      <m:r>
                                        <m:rPr>
                                          <m:sty m:val="p"/>
                                        </m:rPr>
                                        <a:rPr lang="en-US" sz="5400">
                                          <a:latin typeface="Cambria Math"/>
                                        </a:rPr>
                                        <m:t>log</m:t>
                                      </m:r>
                                    </m:e>
                                    <m:sub>
                                      <m:r>
                                        <a:rPr lang="en-US" sz="5400" i="1">
                                          <a:latin typeface="Cambria Math"/>
                                        </a:rPr>
                                        <m:t>𝑏</m:t>
                                      </m:r>
                                    </m:sub>
                                  </m:sSub>
                                </m:fName>
                                <m:e>
                                  <m:r>
                                    <a:rPr lang="en-US" sz="5400" i="1">
                                      <a:latin typeface="Cambria Math"/>
                                    </a:rPr>
                                    <m:t>(</m:t>
                                  </m:r>
                                  <m:r>
                                    <a:rPr lang="en-US" sz="5400" i="1">
                                      <a:latin typeface="Cambria Math"/>
                                    </a:rPr>
                                    <m:t>𝑎</m:t>
                                  </m:r>
                                  <m:r>
                                    <a:rPr lang="en-US" sz="5400" i="1">
                                      <a:latin typeface="Cambria Math"/>
                                    </a:rPr>
                                    <m:t>)</m:t>
                                  </m:r>
                                </m:e>
                              </m:func>
                            </m:sup>
                          </m:sSup>
                        </m:e>
                      </m:d>
                    </m:oMath>
                  </m:oMathPara>
                </a14:m>
                <a:endParaRPr lang="en-US" sz="5400" dirty="0"/>
              </a:p>
            </p:txBody>
          </p:sp>
        </mc:Choice>
        <mc:Fallback xmlns="">
          <p:sp>
            <p:nvSpPr>
              <p:cNvPr id="10" name="Content Placeholder 9"/>
              <p:cNvSpPr>
                <a:spLocks noGrp="1" noRot="1" noChangeAspect="1" noMove="1" noResize="1" noEditPoints="1" noAdjustHandles="1" noChangeArrowheads="1" noChangeShapeType="1" noTextEdit="1"/>
              </p:cNvSpPr>
              <p:nvPr>
                <p:ph idx="1"/>
              </p:nvPr>
            </p:nvSpPr>
            <p:spPr>
              <a:blipFill rotWithShape="1">
                <a:blip r:embed="rId2"/>
                <a:stretch>
                  <a:fillRect l="-519" t="-264"/>
                </a:stretch>
              </a:blipFill>
            </p:spPr>
            <p:txBody>
              <a:bodyPr/>
              <a:lstStyle/>
              <a:p>
                <a:r>
                  <a:rPr lang="en-US">
                    <a:noFill/>
                  </a:rPr>
                  <a:t> </a:t>
                </a:r>
              </a:p>
            </p:txBody>
          </p:sp>
        </mc:Fallback>
      </mc:AlternateContent>
    </p:spTree>
    <p:extLst>
      <p:ext uri="{BB962C8B-B14F-4D97-AF65-F5344CB8AC3E}">
        <p14:creationId xmlns:p14="http://schemas.microsoft.com/office/powerpoint/2010/main" val="4578083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mc:AlternateContent xmlns:mc="http://schemas.openxmlformats.org/markup-compatibility/2006" xmlns:a14="http://schemas.microsoft.com/office/drawing/2010/main">
        <mc:Choice Requires="a14">
          <p:sp>
            <p:nvSpPr>
              <p:cNvPr id="10" name="Content Placeholder 9"/>
              <p:cNvSpPr>
                <a:spLocks noGrp="1"/>
              </p:cNvSpPr>
              <p:nvPr>
                <p:ph idx="1"/>
              </p:nvPr>
            </p:nvSpPr>
            <p:spPr/>
            <p:txBody>
              <a:bodyPr/>
              <a:lstStyle/>
              <a:p>
                <a:r>
                  <a:rPr lang="en-US" sz="4000" dirty="0"/>
                  <a:t>If </a:t>
                </a:r>
                <a14:m>
                  <m:oMath xmlns:m="http://schemas.openxmlformats.org/officeDocument/2006/math">
                    <m:r>
                      <a:rPr lang="en-US" sz="4000" i="1">
                        <a:latin typeface="Cambria Math"/>
                      </a:rPr>
                      <m:t>𝑓</m:t>
                    </m:r>
                    <m:d>
                      <m:dPr>
                        <m:ctrlPr>
                          <a:rPr lang="en-US" sz="4000" i="1">
                            <a:latin typeface="Cambria Math" panose="02040503050406030204" pitchFamily="18" charset="0"/>
                          </a:rPr>
                        </m:ctrlPr>
                      </m:dPr>
                      <m:e>
                        <m:r>
                          <a:rPr lang="en-US" sz="4000" i="1">
                            <a:latin typeface="Cambria Math"/>
                          </a:rPr>
                          <m:t>𝑛</m:t>
                        </m:r>
                      </m:e>
                    </m:d>
                    <m:r>
                      <a:rPr lang="en-US" sz="4000" i="1">
                        <a:latin typeface="Cambria Math"/>
                      </a:rPr>
                      <m:t> </m:t>
                    </m:r>
                    <m:r>
                      <m:rPr>
                        <m:sty m:val="p"/>
                      </m:rPr>
                      <a:rPr lang="en-US" sz="4000">
                        <a:latin typeface="Cambria Math"/>
                      </a:rPr>
                      <m:t>is</m:t>
                    </m:r>
                    <m:r>
                      <a:rPr lang="en-US" sz="4000" i="1">
                        <a:latin typeface="Cambria Math"/>
                      </a:rPr>
                      <m:t> </m:t>
                    </m:r>
                    <m:r>
                      <m:rPr>
                        <m:sty m:val="p"/>
                      </m:rPr>
                      <a:rPr lang="el-GR" sz="4000" i="1">
                        <a:latin typeface="Cambria Math"/>
                        <a:ea typeface="Cambria Math"/>
                      </a:rPr>
                      <m:t>Θ</m:t>
                    </m:r>
                    <m:d>
                      <m:dPr>
                        <m:ctrlPr>
                          <a:rPr lang="en-US" sz="4000" i="1">
                            <a:latin typeface="Cambria Math" panose="02040503050406030204" pitchFamily="18" charset="0"/>
                          </a:rPr>
                        </m:ctrlPr>
                      </m:dPr>
                      <m:e>
                        <m:sSup>
                          <m:sSupPr>
                            <m:ctrlPr>
                              <a:rPr lang="en-US" sz="4000" i="1">
                                <a:latin typeface="Cambria Math" panose="02040503050406030204" pitchFamily="18" charset="0"/>
                              </a:rPr>
                            </m:ctrlPr>
                          </m:sSupPr>
                          <m:e>
                            <m:r>
                              <a:rPr lang="en-US" sz="4000" i="1">
                                <a:latin typeface="Cambria Math"/>
                              </a:rPr>
                              <m:t>𝑛</m:t>
                            </m:r>
                          </m:e>
                          <m:sup>
                            <m:func>
                              <m:funcPr>
                                <m:ctrlPr>
                                  <a:rPr lang="en-US" sz="4000" i="1">
                                    <a:latin typeface="Cambria Math" panose="02040503050406030204" pitchFamily="18" charset="0"/>
                                  </a:rPr>
                                </m:ctrlPr>
                              </m:funcPr>
                              <m:fName>
                                <m:sSub>
                                  <m:sSubPr>
                                    <m:ctrlPr>
                                      <a:rPr lang="en-US" sz="4000" i="1">
                                        <a:latin typeface="Cambria Math" panose="02040503050406030204" pitchFamily="18" charset="0"/>
                                      </a:rPr>
                                    </m:ctrlPr>
                                  </m:sSubPr>
                                  <m:e>
                                    <m:r>
                                      <m:rPr>
                                        <m:sty m:val="p"/>
                                      </m:rPr>
                                      <a:rPr lang="en-US" sz="4000">
                                        <a:latin typeface="Cambria Math"/>
                                      </a:rPr>
                                      <m:t>log</m:t>
                                    </m:r>
                                  </m:e>
                                  <m:sub>
                                    <m:r>
                                      <a:rPr lang="en-US" sz="4000" i="1">
                                        <a:latin typeface="Cambria Math"/>
                                      </a:rPr>
                                      <m:t>𝑏</m:t>
                                    </m:r>
                                  </m:sub>
                                </m:sSub>
                              </m:fName>
                              <m:e>
                                <m:r>
                                  <a:rPr lang="en-US" sz="4000" i="1">
                                    <a:latin typeface="Cambria Math"/>
                                  </a:rPr>
                                  <m:t>(</m:t>
                                </m:r>
                                <m:r>
                                  <a:rPr lang="en-US" sz="4000" i="1">
                                    <a:latin typeface="Cambria Math"/>
                                  </a:rPr>
                                  <m:t>𝑎</m:t>
                                </m:r>
                                <m:r>
                                  <a:rPr lang="en-US" sz="4000" i="1">
                                    <a:latin typeface="Cambria Math"/>
                                  </a:rPr>
                                  <m:t>)</m:t>
                                </m:r>
                              </m:e>
                            </m:func>
                          </m:sup>
                        </m:sSup>
                        <m:func>
                          <m:funcPr>
                            <m:ctrlPr>
                              <a:rPr lang="en-US" sz="4000" i="1">
                                <a:latin typeface="Cambria Math" panose="02040503050406030204" pitchFamily="18" charset="0"/>
                                <a:ea typeface="Cambria Math"/>
                              </a:rPr>
                            </m:ctrlPr>
                          </m:funcPr>
                          <m:fName>
                            <m:sSup>
                              <m:sSupPr>
                                <m:ctrlPr>
                                  <a:rPr lang="en-US" sz="4000" i="1">
                                    <a:latin typeface="Cambria Math" panose="02040503050406030204" pitchFamily="18" charset="0"/>
                                    <a:ea typeface="Cambria Math"/>
                                  </a:rPr>
                                </m:ctrlPr>
                              </m:sSupPr>
                              <m:e>
                                <m:r>
                                  <m:rPr>
                                    <m:sty m:val="p"/>
                                  </m:rPr>
                                  <a:rPr lang="en-US" sz="4000">
                                    <a:latin typeface="Cambria Math"/>
                                    <a:ea typeface="Cambria Math"/>
                                  </a:rPr>
                                  <m:t>log</m:t>
                                </m:r>
                              </m:e>
                              <m:sup>
                                <m:r>
                                  <a:rPr lang="en-US" sz="4000" i="1">
                                    <a:latin typeface="Cambria Math"/>
                                    <a:ea typeface="Cambria Math"/>
                                  </a:rPr>
                                  <m:t>𝑘</m:t>
                                </m:r>
                              </m:sup>
                            </m:sSup>
                          </m:fName>
                          <m:e>
                            <m:r>
                              <a:rPr lang="en-US" sz="4000" i="1">
                                <a:latin typeface="Cambria Math"/>
                                <a:ea typeface="Cambria Math"/>
                              </a:rPr>
                              <m:t>𝑛</m:t>
                            </m:r>
                          </m:e>
                        </m:func>
                      </m:e>
                    </m:d>
                  </m:oMath>
                </a14:m>
                <a:r>
                  <a:rPr lang="en-US" sz="4000" dirty="0"/>
                  <a:t>            </a:t>
                </a:r>
              </a:p>
              <a:p>
                <a:pPr>
                  <a:buNone/>
                </a:pPr>
                <a:r>
                  <a:rPr lang="en-US" sz="4000" dirty="0"/>
                  <a:t>	for some constant </a:t>
                </a:r>
                <a14:m>
                  <m:oMath xmlns:m="http://schemas.openxmlformats.org/officeDocument/2006/math">
                    <m:r>
                      <a:rPr lang="en-US" sz="4000" i="1" dirty="0">
                        <a:latin typeface="Cambria Math"/>
                        <a:ea typeface="Cambria Math"/>
                      </a:rPr>
                      <m:t>𝑘</m:t>
                    </m:r>
                    <m:r>
                      <a:rPr lang="en-US" sz="4000" i="1" dirty="0">
                        <a:latin typeface="Cambria Math"/>
                        <a:ea typeface="Cambria Math"/>
                      </a:rPr>
                      <m:t>≥</m:t>
                    </m:r>
                    <m:r>
                      <a:rPr lang="en-US" sz="4000" dirty="0">
                        <a:latin typeface="Cambria Math"/>
                        <a:ea typeface="Cambria Math"/>
                      </a:rPr>
                      <m:t>0</m:t>
                    </m:r>
                  </m:oMath>
                </a14:m>
                <a:r>
                  <a:rPr lang="en-US" sz="4000" dirty="0"/>
                  <a:t>, then</a:t>
                </a:r>
              </a:p>
              <a:p>
                <a:pPr>
                  <a:buNone/>
                </a:pPr>
                <a14:m>
                  <m:oMathPara xmlns:m="http://schemas.openxmlformats.org/officeDocument/2006/math">
                    <m:oMathParaPr>
                      <m:jc m:val="center"/>
                    </m:oMathParaPr>
                    <m:oMath xmlns:m="http://schemas.openxmlformats.org/officeDocument/2006/math">
                      <m:r>
                        <a:rPr lang="en-US" sz="6000" i="1">
                          <a:latin typeface="Cambria Math"/>
                        </a:rPr>
                        <m:t>𝑇</m:t>
                      </m:r>
                      <m:d>
                        <m:dPr>
                          <m:ctrlPr>
                            <a:rPr lang="en-US" sz="6000" i="1">
                              <a:latin typeface="Cambria Math" panose="02040503050406030204" pitchFamily="18" charset="0"/>
                            </a:rPr>
                          </m:ctrlPr>
                        </m:dPr>
                        <m:e>
                          <m:r>
                            <a:rPr lang="en-US" sz="6000" i="1">
                              <a:latin typeface="Cambria Math"/>
                            </a:rPr>
                            <m:t>𝑛</m:t>
                          </m:r>
                        </m:e>
                      </m:d>
                      <m:r>
                        <m:rPr>
                          <m:nor/>
                        </m:rPr>
                        <a:rPr lang="en-US" sz="6000"/>
                        <m:t> </m:t>
                      </m:r>
                      <m:r>
                        <m:rPr>
                          <m:nor/>
                        </m:rPr>
                        <a:rPr lang="en-US" sz="6000"/>
                        <m:t>is</m:t>
                      </m:r>
                      <m:r>
                        <m:rPr>
                          <m:nor/>
                        </m:rPr>
                        <a:rPr lang="en-US" sz="6000"/>
                        <m:t> </m:t>
                      </m:r>
                      <m:r>
                        <m:rPr>
                          <m:sty m:val="p"/>
                        </m:rPr>
                        <a:rPr lang="el-GR" sz="6000" i="1">
                          <a:latin typeface="Cambria Math"/>
                          <a:ea typeface="Cambria Math"/>
                        </a:rPr>
                        <m:t>Θ</m:t>
                      </m:r>
                      <m:d>
                        <m:dPr>
                          <m:ctrlPr>
                            <a:rPr lang="el-GR" sz="6000" i="1">
                              <a:latin typeface="Cambria Math" panose="02040503050406030204" pitchFamily="18" charset="0"/>
                              <a:ea typeface="Cambria Math"/>
                            </a:rPr>
                          </m:ctrlPr>
                        </m:dPr>
                        <m:e>
                          <m:sSup>
                            <m:sSupPr>
                              <m:ctrlPr>
                                <a:rPr lang="en-US" sz="4400" i="1">
                                  <a:latin typeface="Cambria Math" panose="02040503050406030204" pitchFamily="18" charset="0"/>
                                </a:rPr>
                              </m:ctrlPr>
                            </m:sSupPr>
                            <m:e>
                              <m:r>
                                <a:rPr lang="en-US" sz="4400" i="1">
                                  <a:latin typeface="Cambria Math"/>
                                </a:rPr>
                                <m:t>𝑛</m:t>
                              </m:r>
                            </m:e>
                            <m:sup>
                              <m:func>
                                <m:funcPr>
                                  <m:ctrlPr>
                                    <a:rPr lang="en-US" sz="4400" i="1">
                                      <a:latin typeface="Cambria Math" panose="02040503050406030204" pitchFamily="18" charset="0"/>
                                    </a:rPr>
                                  </m:ctrlPr>
                                </m:funcPr>
                                <m:fName>
                                  <m:sSub>
                                    <m:sSubPr>
                                      <m:ctrlPr>
                                        <a:rPr lang="en-US" sz="4400" i="1">
                                          <a:latin typeface="Cambria Math" panose="02040503050406030204" pitchFamily="18" charset="0"/>
                                        </a:rPr>
                                      </m:ctrlPr>
                                    </m:sSubPr>
                                    <m:e>
                                      <m:r>
                                        <m:rPr>
                                          <m:sty m:val="p"/>
                                        </m:rPr>
                                        <a:rPr lang="en-US" sz="4400">
                                          <a:latin typeface="Cambria Math"/>
                                        </a:rPr>
                                        <m:t>log</m:t>
                                      </m:r>
                                    </m:e>
                                    <m:sub>
                                      <m:r>
                                        <a:rPr lang="en-US" sz="4400" i="1">
                                          <a:latin typeface="Cambria Math"/>
                                        </a:rPr>
                                        <m:t>𝑏</m:t>
                                      </m:r>
                                    </m:sub>
                                  </m:sSub>
                                </m:fName>
                                <m:e>
                                  <m:r>
                                    <a:rPr lang="en-US" sz="4400" i="1">
                                      <a:latin typeface="Cambria Math"/>
                                    </a:rPr>
                                    <m:t>(</m:t>
                                  </m:r>
                                  <m:r>
                                    <a:rPr lang="en-US" sz="4400" i="1">
                                      <a:latin typeface="Cambria Math"/>
                                    </a:rPr>
                                    <m:t>𝑎</m:t>
                                  </m:r>
                                  <m:r>
                                    <a:rPr lang="en-US" sz="4400" i="1">
                                      <a:latin typeface="Cambria Math"/>
                                    </a:rPr>
                                    <m:t>)</m:t>
                                  </m:r>
                                </m:e>
                              </m:func>
                            </m:sup>
                          </m:sSup>
                          <m:func>
                            <m:funcPr>
                              <m:ctrlPr>
                                <a:rPr lang="en-US" sz="4400" i="1">
                                  <a:latin typeface="Cambria Math" panose="02040503050406030204" pitchFamily="18" charset="0"/>
                                  <a:ea typeface="Cambria Math"/>
                                </a:rPr>
                              </m:ctrlPr>
                            </m:funcPr>
                            <m:fName>
                              <m:sSup>
                                <m:sSupPr>
                                  <m:ctrlPr>
                                    <a:rPr lang="en-US" sz="4400" i="1">
                                      <a:latin typeface="Cambria Math" panose="02040503050406030204" pitchFamily="18" charset="0"/>
                                      <a:ea typeface="Cambria Math"/>
                                    </a:rPr>
                                  </m:ctrlPr>
                                </m:sSupPr>
                                <m:e>
                                  <m:r>
                                    <m:rPr>
                                      <m:sty m:val="p"/>
                                    </m:rPr>
                                    <a:rPr lang="en-US" sz="4400">
                                      <a:latin typeface="Cambria Math"/>
                                      <a:ea typeface="Cambria Math"/>
                                    </a:rPr>
                                    <m:t>log</m:t>
                                  </m:r>
                                </m:e>
                                <m:sup>
                                  <m:r>
                                    <a:rPr lang="en-US" sz="4400" i="1">
                                      <a:latin typeface="Cambria Math"/>
                                      <a:ea typeface="Cambria Math"/>
                                    </a:rPr>
                                    <m:t>𝑘</m:t>
                                  </m:r>
                                  <m:r>
                                    <a:rPr lang="en-US" sz="4400" i="1">
                                      <a:latin typeface="Cambria Math"/>
                                      <a:ea typeface="Cambria Math"/>
                                    </a:rPr>
                                    <m:t>+1</m:t>
                                  </m:r>
                                </m:sup>
                              </m:sSup>
                            </m:fName>
                            <m:e>
                              <m:r>
                                <a:rPr lang="en-US" sz="4400" i="1">
                                  <a:latin typeface="Cambria Math"/>
                                  <a:ea typeface="Cambria Math"/>
                                </a:rPr>
                                <m:t>𝑛</m:t>
                              </m:r>
                            </m:e>
                          </m:func>
                        </m:e>
                      </m:d>
                    </m:oMath>
                  </m:oMathPara>
                </a14:m>
                <a:endParaRPr lang="en-US" sz="4400" dirty="0"/>
              </a:p>
            </p:txBody>
          </p:sp>
        </mc:Choice>
        <mc:Fallback xmlns="">
          <p:sp>
            <p:nvSpPr>
              <p:cNvPr id="10" name="Content Placeholder 9"/>
              <p:cNvSpPr>
                <a:spLocks noGrp="1" noRot="1" noChangeAspect="1" noMove="1" noResize="1" noEditPoints="1" noAdjustHandles="1" noChangeArrowheads="1" noChangeShapeType="1" noTextEdit="1"/>
              </p:cNvSpPr>
              <p:nvPr>
                <p:ph idx="1"/>
              </p:nvPr>
            </p:nvSpPr>
            <p:spPr>
              <a:blipFill rotWithShape="1">
                <a:blip r:embed="rId2"/>
                <a:stretch>
                  <a:fillRect l="-519" t="-264"/>
                </a:stretch>
              </a:blipFill>
            </p:spPr>
            <p:txBody>
              <a:bodyPr/>
              <a:lstStyle/>
              <a:p>
                <a:r>
                  <a:rPr lang="en-US">
                    <a:noFill/>
                  </a:rPr>
                  <a:t> </a:t>
                </a:r>
              </a:p>
            </p:txBody>
          </p:sp>
        </mc:Fallback>
      </mc:AlternateContent>
    </p:spTree>
    <p:extLst>
      <p:ext uri="{BB962C8B-B14F-4D97-AF65-F5344CB8AC3E}">
        <p14:creationId xmlns:p14="http://schemas.microsoft.com/office/powerpoint/2010/main" val="3322400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3</a:t>
            </a:r>
          </a:p>
        </p:txBody>
      </p:sp>
      <mc:AlternateContent xmlns:mc="http://schemas.openxmlformats.org/markup-compatibility/2006" xmlns:a14="http://schemas.microsoft.com/office/drawing/2010/main">
        <mc:Choice Requires="a14">
          <p:sp>
            <p:nvSpPr>
              <p:cNvPr id="10" name="Content Placeholder 9"/>
              <p:cNvSpPr>
                <a:spLocks noGrp="1"/>
              </p:cNvSpPr>
              <p:nvPr>
                <p:ph idx="1"/>
              </p:nvPr>
            </p:nvSpPr>
            <p:spPr/>
            <p:txBody>
              <a:bodyPr>
                <a:normAutofit lnSpcReduction="10000"/>
              </a:bodyPr>
              <a:lstStyle/>
              <a:p>
                <a:r>
                  <a:rPr lang="en-US" sz="4000" dirty="0"/>
                  <a:t>If </a:t>
                </a:r>
                <a14:m>
                  <m:oMath xmlns:m="http://schemas.openxmlformats.org/officeDocument/2006/math">
                    <m:r>
                      <a:rPr lang="en-US" sz="4000" i="1">
                        <a:latin typeface="Cambria Math"/>
                      </a:rPr>
                      <m:t>𝑓</m:t>
                    </m:r>
                    <m:d>
                      <m:dPr>
                        <m:ctrlPr>
                          <a:rPr lang="en-US" sz="4000" i="1">
                            <a:latin typeface="Cambria Math" panose="02040503050406030204" pitchFamily="18" charset="0"/>
                          </a:rPr>
                        </m:ctrlPr>
                      </m:dPr>
                      <m:e>
                        <m:r>
                          <a:rPr lang="en-US" sz="4000" i="1">
                            <a:latin typeface="Cambria Math"/>
                          </a:rPr>
                          <m:t>𝑛</m:t>
                        </m:r>
                      </m:e>
                    </m:d>
                    <m:r>
                      <a:rPr lang="en-US" sz="4000" i="1">
                        <a:latin typeface="Cambria Math"/>
                      </a:rPr>
                      <m:t> </m:t>
                    </m:r>
                    <m:r>
                      <m:rPr>
                        <m:sty m:val="p"/>
                      </m:rPr>
                      <a:rPr lang="en-US" sz="4000">
                        <a:latin typeface="Cambria Math"/>
                      </a:rPr>
                      <m:t>is</m:t>
                    </m:r>
                    <m:r>
                      <a:rPr lang="en-US" sz="4000" i="1">
                        <a:latin typeface="Cambria Math"/>
                      </a:rPr>
                      <m:t> </m:t>
                    </m:r>
                    <m:r>
                      <m:rPr>
                        <m:sty m:val="p"/>
                      </m:rPr>
                      <a:rPr lang="el-GR" sz="4000" i="1">
                        <a:latin typeface="Cambria Math"/>
                        <a:ea typeface="Cambria Math"/>
                      </a:rPr>
                      <m:t>Ω</m:t>
                    </m:r>
                    <m:d>
                      <m:dPr>
                        <m:ctrlPr>
                          <a:rPr lang="en-US" sz="4000" i="1">
                            <a:latin typeface="Cambria Math" panose="02040503050406030204" pitchFamily="18" charset="0"/>
                          </a:rPr>
                        </m:ctrlPr>
                      </m:dPr>
                      <m:e>
                        <m:sSup>
                          <m:sSupPr>
                            <m:ctrlPr>
                              <a:rPr lang="en-US" sz="4000" i="1">
                                <a:latin typeface="Cambria Math" panose="02040503050406030204" pitchFamily="18" charset="0"/>
                              </a:rPr>
                            </m:ctrlPr>
                          </m:sSupPr>
                          <m:e>
                            <m:r>
                              <a:rPr lang="en-US" sz="4000" i="1">
                                <a:latin typeface="Cambria Math"/>
                              </a:rPr>
                              <m:t>𝑛</m:t>
                            </m:r>
                          </m:e>
                          <m:sup>
                            <m:func>
                              <m:funcPr>
                                <m:ctrlPr>
                                  <a:rPr lang="en-US" sz="4000" i="1">
                                    <a:latin typeface="Cambria Math" panose="02040503050406030204" pitchFamily="18" charset="0"/>
                                  </a:rPr>
                                </m:ctrlPr>
                              </m:funcPr>
                              <m:fName>
                                <m:sSub>
                                  <m:sSubPr>
                                    <m:ctrlPr>
                                      <a:rPr lang="en-US" sz="4000" i="1">
                                        <a:latin typeface="Cambria Math" panose="02040503050406030204" pitchFamily="18" charset="0"/>
                                      </a:rPr>
                                    </m:ctrlPr>
                                  </m:sSubPr>
                                  <m:e>
                                    <m:r>
                                      <m:rPr>
                                        <m:sty m:val="p"/>
                                      </m:rPr>
                                      <a:rPr lang="en-US" sz="4000">
                                        <a:latin typeface="Cambria Math"/>
                                      </a:rPr>
                                      <m:t>log</m:t>
                                    </m:r>
                                  </m:e>
                                  <m:sub>
                                    <m:r>
                                      <a:rPr lang="en-US" sz="4000" i="1">
                                        <a:latin typeface="Cambria Math"/>
                                      </a:rPr>
                                      <m:t>𝑏</m:t>
                                    </m:r>
                                  </m:sub>
                                </m:sSub>
                              </m:fName>
                              <m:e>
                                <m:r>
                                  <a:rPr lang="en-US" sz="4000" i="1">
                                    <a:latin typeface="Cambria Math"/>
                                  </a:rPr>
                                  <m:t>(</m:t>
                                </m:r>
                                <m:r>
                                  <a:rPr lang="en-US" sz="4000" i="1">
                                    <a:latin typeface="Cambria Math"/>
                                  </a:rPr>
                                  <m:t>𝑎</m:t>
                                </m:r>
                                <m:r>
                                  <a:rPr lang="en-US" sz="4000" i="1">
                                    <a:latin typeface="Cambria Math"/>
                                  </a:rPr>
                                  <m:t>)</m:t>
                                </m:r>
                              </m:e>
                            </m:func>
                            <m:r>
                              <a:rPr lang="en-US" sz="4000" i="1">
                                <a:latin typeface="Cambria Math"/>
                              </a:rPr>
                              <m:t>+</m:t>
                            </m:r>
                            <m:r>
                              <a:rPr lang="en-US" sz="4000" i="1">
                                <a:latin typeface="Cambria Math"/>
                                <a:ea typeface="Cambria Math"/>
                              </a:rPr>
                              <m:t>𝜖</m:t>
                            </m:r>
                          </m:sup>
                        </m:sSup>
                      </m:e>
                    </m:d>
                  </m:oMath>
                </a14:m>
                <a:r>
                  <a:rPr lang="en-US" sz="4000" dirty="0"/>
                  <a:t>              </a:t>
                </a:r>
              </a:p>
              <a:p>
                <a:pPr>
                  <a:buNone/>
                </a:pPr>
                <a:r>
                  <a:rPr lang="en-US" sz="4000" dirty="0"/>
                  <a:t>	for some constant </a:t>
                </a:r>
                <a14:m>
                  <m:oMath xmlns:m="http://schemas.openxmlformats.org/officeDocument/2006/math">
                    <m:r>
                      <a:rPr lang="el-GR" sz="4000" i="1" dirty="0">
                        <a:latin typeface="Cambria Math"/>
                        <a:ea typeface="Cambria Math"/>
                      </a:rPr>
                      <m:t>𝜖</m:t>
                    </m:r>
                    <m:r>
                      <a:rPr lang="en-US" sz="4000" i="1" dirty="0">
                        <a:latin typeface="Cambria Math"/>
                        <a:ea typeface="Cambria Math"/>
                      </a:rPr>
                      <m:t>&gt;0</m:t>
                    </m:r>
                  </m:oMath>
                </a14:m>
                <a:r>
                  <a:rPr lang="en-US" sz="4000" dirty="0"/>
                  <a:t>, and if</a:t>
                </a:r>
              </a:p>
              <a:p>
                <a:pPr>
                  <a:buNone/>
                </a:pPr>
                <a14:m>
                  <m:oMathPara xmlns:m="http://schemas.openxmlformats.org/officeDocument/2006/math">
                    <m:oMathParaPr>
                      <m:jc m:val="centerGroup"/>
                    </m:oMathParaPr>
                    <m:oMath xmlns:m="http://schemas.openxmlformats.org/officeDocument/2006/math">
                      <m:r>
                        <a:rPr lang="en-US" sz="4000" i="1">
                          <a:latin typeface="Cambria Math"/>
                        </a:rPr>
                        <m:t>𝑎𝑓</m:t>
                      </m:r>
                      <m:d>
                        <m:dPr>
                          <m:ctrlPr>
                            <a:rPr lang="en-US" sz="4000" i="1">
                              <a:latin typeface="Cambria Math" panose="02040503050406030204" pitchFamily="18" charset="0"/>
                            </a:rPr>
                          </m:ctrlPr>
                        </m:dPr>
                        <m:e>
                          <m:f>
                            <m:fPr>
                              <m:ctrlPr>
                                <a:rPr lang="en-US" sz="4000" i="1">
                                  <a:latin typeface="Cambria Math" panose="02040503050406030204" pitchFamily="18" charset="0"/>
                                </a:rPr>
                              </m:ctrlPr>
                            </m:fPr>
                            <m:num>
                              <m:r>
                                <a:rPr lang="en-US" sz="4000" i="1">
                                  <a:latin typeface="Cambria Math"/>
                                </a:rPr>
                                <m:t>𝑛</m:t>
                              </m:r>
                            </m:num>
                            <m:den>
                              <m:r>
                                <a:rPr lang="en-US" sz="4000" i="1">
                                  <a:latin typeface="Cambria Math"/>
                                </a:rPr>
                                <m:t>𝑏</m:t>
                              </m:r>
                            </m:den>
                          </m:f>
                        </m:e>
                      </m:d>
                      <m:r>
                        <a:rPr lang="en-US" sz="4000" i="1">
                          <a:latin typeface="Cambria Math"/>
                          <a:ea typeface="Cambria Math"/>
                        </a:rPr>
                        <m:t>≤</m:t>
                      </m:r>
                      <m:r>
                        <a:rPr lang="en-US" sz="4000" i="1">
                          <a:latin typeface="Cambria Math"/>
                          <a:ea typeface="Cambria Math"/>
                        </a:rPr>
                        <m:t>𝑐𝑓</m:t>
                      </m:r>
                      <m:r>
                        <a:rPr lang="en-US" sz="4000" i="1">
                          <a:latin typeface="Cambria Math"/>
                          <a:ea typeface="Cambria Math"/>
                        </a:rPr>
                        <m:t>(</m:t>
                      </m:r>
                      <m:r>
                        <a:rPr lang="en-US" sz="4000" i="1">
                          <a:latin typeface="Cambria Math"/>
                          <a:ea typeface="Cambria Math"/>
                        </a:rPr>
                        <m:t>𝑛</m:t>
                      </m:r>
                      <m:r>
                        <a:rPr lang="en-US" sz="4000" i="1">
                          <a:latin typeface="Cambria Math"/>
                          <a:ea typeface="Cambria Math"/>
                        </a:rPr>
                        <m:t>)</m:t>
                      </m:r>
                    </m:oMath>
                  </m:oMathPara>
                </a14:m>
                <a:endParaRPr lang="en-US" sz="4000" dirty="0"/>
              </a:p>
              <a:p>
                <a:pPr>
                  <a:buNone/>
                </a:pPr>
                <a:r>
                  <a:rPr lang="en-US" sz="4000" dirty="0"/>
                  <a:t>	for some constant </a:t>
                </a:r>
                <a14:m>
                  <m:oMath xmlns:m="http://schemas.openxmlformats.org/officeDocument/2006/math">
                    <m:r>
                      <a:rPr lang="en-US" sz="4000" i="1">
                        <a:latin typeface="Cambria Math"/>
                      </a:rPr>
                      <m:t>𝑐</m:t>
                    </m:r>
                    <m:r>
                      <a:rPr lang="en-US" sz="4000" i="1">
                        <a:latin typeface="Cambria Math"/>
                      </a:rPr>
                      <m:t>&lt;1</m:t>
                    </m:r>
                  </m:oMath>
                </a14:m>
                <a:r>
                  <a:rPr lang="en-US" sz="4000" dirty="0"/>
                  <a:t> and sufficiently large </a:t>
                </a:r>
                <a14:m>
                  <m:oMath xmlns:m="http://schemas.openxmlformats.org/officeDocument/2006/math">
                    <m:r>
                      <a:rPr lang="en-US" sz="4000" i="1" dirty="0">
                        <a:latin typeface="Cambria Math"/>
                      </a:rPr>
                      <m:t>𝑛</m:t>
                    </m:r>
                  </m:oMath>
                </a14:m>
                <a:r>
                  <a:rPr lang="en-US" sz="4000" dirty="0"/>
                  <a:t>, then</a:t>
                </a:r>
              </a:p>
              <a:p>
                <a:pPr>
                  <a:buNone/>
                </a:pPr>
                <a14:m>
                  <m:oMathPara xmlns:m="http://schemas.openxmlformats.org/officeDocument/2006/math">
                    <m:oMathParaPr>
                      <m:jc m:val="centerGroup"/>
                    </m:oMathParaPr>
                    <m:oMath xmlns:m="http://schemas.openxmlformats.org/officeDocument/2006/math">
                      <m:r>
                        <a:rPr lang="en-US" sz="6000" i="1">
                          <a:latin typeface="Cambria Math"/>
                        </a:rPr>
                        <m:t>𝑇</m:t>
                      </m:r>
                      <m:d>
                        <m:dPr>
                          <m:ctrlPr>
                            <a:rPr lang="en-US" sz="6000" i="1">
                              <a:latin typeface="Cambria Math" panose="02040503050406030204" pitchFamily="18" charset="0"/>
                            </a:rPr>
                          </m:ctrlPr>
                        </m:dPr>
                        <m:e>
                          <m:r>
                            <a:rPr lang="en-US" sz="6000" i="1">
                              <a:latin typeface="Cambria Math"/>
                            </a:rPr>
                            <m:t>𝑛</m:t>
                          </m:r>
                        </m:e>
                      </m:d>
                      <m:r>
                        <m:rPr>
                          <m:nor/>
                        </m:rPr>
                        <a:rPr lang="en-US" sz="6000">
                          <a:latin typeface="Cambria Math"/>
                        </a:rPr>
                        <m:t> </m:t>
                      </m:r>
                      <m:r>
                        <m:rPr>
                          <m:nor/>
                        </m:rPr>
                        <a:rPr lang="en-US" sz="6000"/>
                        <m:t>is</m:t>
                      </m:r>
                      <m:r>
                        <m:rPr>
                          <m:nor/>
                        </m:rPr>
                        <a:rPr lang="en-US" sz="6000">
                          <a:latin typeface="Cambria Math"/>
                        </a:rPr>
                        <m:t> </m:t>
                      </m:r>
                      <m:r>
                        <m:rPr>
                          <m:sty m:val="p"/>
                        </m:rPr>
                        <a:rPr lang="el-GR" sz="6000" i="1">
                          <a:latin typeface="Cambria Math"/>
                          <a:ea typeface="Cambria Math"/>
                        </a:rPr>
                        <m:t>Θ</m:t>
                      </m:r>
                      <m:d>
                        <m:dPr>
                          <m:ctrlPr>
                            <a:rPr lang="el-GR" sz="6000" i="1">
                              <a:latin typeface="Cambria Math" panose="02040503050406030204" pitchFamily="18" charset="0"/>
                              <a:ea typeface="Cambria Math"/>
                            </a:rPr>
                          </m:ctrlPr>
                        </m:dPr>
                        <m:e>
                          <m:r>
                            <a:rPr lang="en-US" sz="6000" i="1">
                              <a:latin typeface="Cambria Math"/>
                              <a:ea typeface="Cambria Math"/>
                            </a:rPr>
                            <m:t>𝑓</m:t>
                          </m:r>
                          <m:r>
                            <a:rPr lang="en-US" sz="6000" i="1">
                              <a:latin typeface="Cambria Math"/>
                              <a:ea typeface="Cambria Math"/>
                            </a:rPr>
                            <m:t>(</m:t>
                          </m:r>
                          <m:r>
                            <a:rPr lang="en-US" sz="6000" i="1">
                              <a:latin typeface="Cambria Math"/>
                              <a:ea typeface="Cambria Math"/>
                            </a:rPr>
                            <m:t>𝑛</m:t>
                          </m:r>
                          <m:r>
                            <a:rPr lang="en-US" sz="6000" i="1">
                              <a:latin typeface="Cambria Math"/>
                              <a:ea typeface="Cambria Math"/>
                            </a:rPr>
                            <m:t>)</m:t>
                          </m:r>
                        </m:e>
                      </m:d>
                    </m:oMath>
                  </m:oMathPara>
                </a14:m>
                <a:endParaRPr lang="en-US" sz="6000" dirty="0"/>
              </a:p>
              <a:p>
                <a:pPr>
                  <a:buNone/>
                </a:pPr>
                <a:endParaRPr lang="en-US" dirty="0"/>
              </a:p>
              <a:p>
                <a:pPr>
                  <a:buNone/>
                </a:pPr>
                <a:endParaRPr lang="en-US" dirty="0"/>
              </a:p>
            </p:txBody>
          </p:sp>
        </mc:Choice>
        <mc:Fallback xmlns="">
          <p:sp>
            <p:nvSpPr>
              <p:cNvPr id="10" name="Content Placeholder 9"/>
              <p:cNvSpPr>
                <a:spLocks noGrp="1" noRot="1" noChangeAspect="1" noMove="1" noResize="1" noEditPoints="1" noAdjustHandles="1" noChangeArrowheads="1" noChangeShapeType="1" noTextEdit="1"/>
              </p:cNvSpPr>
              <p:nvPr>
                <p:ph idx="1"/>
              </p:nvPr>
            </p:nvSpPr>
            <p:spPr>
              <a:blipFill>
                <a:blip r:embed="rId2"/>
                <a:stretch>
                  <a:fillRect l="-389" t="-1581" r="-111"/>
                </a:stretch>
              </a:blipFill>
            </p:spPr>
            <p:txBody>
              <a:bodyPr/>
              <a:lstStyle/>
              <a:p>
                <a:r>
                  <a:rPr lang="en-US">
                    <a:noFill/>
                  </a:rPr>
                  <a:t> </a:t>
                </a:r>
              </a:p>
            </p:txBody>
          </p:sp>
        </mc:Fallback>
      </mc:AlternateContent>
    </p:spTree>
    <p:extLst>
      <p:ext uri="{BB962C8B-B14F-4D97-AF65-F5344CB8AC3E}">
        <p14:creationId xmlns:p14="http://schemas.microsoft.com/office/powerpoint/2010/main" val="28938947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Example Problems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716987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sequence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𝑔</m:t>
                        </m:r>
                      </m:e>
                      <m:sub>
                        <m:r>
                          <a:rPr lang="en-US" b="0" i="1" smtClean="0">
                            <a:latin typeface="Cambria Math"/>
                          </a:rPr>
                          <m:t>𝑘</m:t>
                        </m:r>
                      </m:sub>
                    </m:sSub>
                    <m:r>
                      <a:rPr lang="en-US" b="0" i="1" smtClean="0">
                        <a:latin typeface="Cambria Math"/>
                      </a:rPr>
                      <m:t>=</m:t>
                    </m:r>
                  </m:oMath>
                </a14:m>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a:rPr>
                          <m:t>𝑔</m:t>
                        </m:r>
                      </m:e>
                      <m:sub>
                        <m:r>
                          <a:rPr lang="en-US" i="1">
                            <a:latin typeface="Cambria Math"/>
                          </a:rPr>
                          <m:t>𝑘</m:t>
                        </m:r>
                        <m:r>
                          <a:rPr lang="en-US" i="1">
                            <a:latin typeface="Cambria Math"/>
                          </a:rPr>
                          <m:t>−1</m:t>
                        </m:r>
                      </m:sub>
                    </m:sSub>
                    <m:r>
                      <a:rPr lang="en-US" b="0" i="1" smtClean="0">
                        <a:latin typeface="Cambria Math" panose="02040503050406030204" pitchFamily="18" charset="0"/>
                      </a:rPr>
                      <m:t>+</m:t>
                    </m:r>
                    <m:r>
                      <a:rPr lang="en-US" b="0" i="1" smtClean="0">
                        <a:latin typeface="Cambria Math" panose="02040503050406030204" pitchFamily="18" charset="0"/>
                      </a:rPr>
                      <m:t>𝑘</m:t>
                    </m:r>
                  </m:oMath>
                </a14:m>
                <a:r>
                  <a:rPr lang="en-US" dirty="0"/>
                  <a:t> for all integers </a:t>
                </a:r>
                <a:r>
                  <a:rPr lang="en-US" i="1" dirty="0"/>
                  <a:t>k</a:t>
                </a:r>
                <a:r>
                  <a:rPr lang="en-US" dirty="0"/>
                  <a:t> ≥ 1</a:t>
                </a:r>
              </a:p>
              <a:p>
                <a14:m>
                  <m:oMath xmlns:m="http://schemas.openxmlformats.org/officeDocument/2006/math">
                    <m:sSub>
                      <m:sSubPr>
                        <m:ctrlPr>
                          <a:rPr lang="en-US" i="1">
                            <a:latin typeface="Cambria Math" panose="02040503050406030204" pitchFamily="18" charset="0"/>
                          </a:rPr>
                        </m:ctrlPr>
                      </m:sSubPr>
                      <m:e>
                        <m:r>
                          <a:rPr lang="en-US" i="1">
                            <a:latin typeface="Cambria Math"/>
                          </a:rPr>
                          <m:t>𝑔</m:t>
                        </m:r>
                      </m:e>
                      <m:sub>
                        <m:r>
                          <a:rPr lang="en-US" b="0" i="1" smtClean="0">
                            <a:latin typeface="Cambria Math"/>
                          </a:rPr>
                          <m:t>0</m:t>
                        </m:r>
                      </m:sub>
                    </m:sSub>
                  </m:oMath>
                </a14:m>
                <a:r>
                  <a:rPr lang="en-US" dirty="0"/>
                  <a:t> = 7</a:t>
                </a:r>
              </a:p>
              <a:p>
                <a:endParaRPr lang="en-US" dirty="0"/>
              </a:p>
              <a:p>
                <a:r>
                  <a:rPr lang="en-US" dirty="0"/>
                  <a:t>Give an explicit formula for this recurrence relation</a:t>
                </a:r>
              </a:p>
              <a:p>
                <a:r>
                  <a:rPr lang="en-US" b="1" dirty="0"/>
                  <a:t>Hint:</a:t>
                </a:r>
                <a:r>
                  <a:rPr lang="en-US" dirty="0"/>
                  <a:t> Use the method of iteration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527"/>
                </a:stretch>
              </a:blipFill>
            </p:spPr>
            <p:txBody>
              <a:bodyPr/>
              <a:lstStyle/>
              <a:p>
                <a:r>
                  <a:rPr lang="en-US">
                    <a:noFill/>
                  </a:rPr>
                  <a:t> </a:t>
                </a:r>
              </a:p>
            </p:txBody>
          </p:sp>
        </mc:Fallback>
      </mc:AlternateContent>
    </p:spTree>
    <p:extLst>
      <p:ext uri="{BB962C8B-B14F-4D97-AF65-F5344CB8AC3E}">
        <p14:creationId xmlns:p14="http://schemas.microsoft.com/office/powerpoint/2010/main" val="336717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Sample master theorem problem</a:t>
            </a:r>
          </a:p>
        </p:txBody>
      </p:sp>
      <p:sp>
        <p:nvSpPr>
          <p:cNvPr id="3" name="Content Placeholder 2"/>
          <p:cNvSpPr>
            <a:spLocks noGrp="1"/>
          </p:cNvSpPr>
          <p:nvPr>
            <p:ph idx="1"/>
          </p:nvPr>
        </p:nvSpPr>
        <p:spPr/>
        <p:txBody>
          <a:bodyPr/>
          <a:lstStyle/>
          <a:p>
            <a:r>
              <a:rPr lang="en-US" i="1" dirty="0"/>
              <a:t>T</a:t>
            </a:r>
            <a:r>
              <a:rPr lang="en-US" dirty="0"/>
              <a:t>(</a:t>
            </a:r>
            <a:r>
              <a:rPr lang="en-US" b="1" i="1" dirty="0"/>
              <a:t>n</a:t>
            </a:r>
            <a:r>
              <a:rPr lang="en-US" dirty="0"/>
              <a:t>) = 64</a:t>
            </a:r>
            <a:r>
              <a:rPr lang="en-US" i="1" dirty="0"/>
              <a:t>T</a:t>
            </a:r>
            <a:r>
              <a:rPr lang="en-US" dirty="0"/>
              <a:t>(</a:t>
            </a:r>
            <a:r>
              <a:rPr lang="en-US" b="1" i="1" dirty="0"/>
              <a:t>n</a:t>
            </a:r>
            <a:r>
              <a:rPr lang="en-US" dirty="0"/>
              <a:t>/4) + 12</a:t>
            </a:r>
            <a:r>
              <a:rPr lang="en-US" b="1" i="1" dirty="0"/>
              <a:t>n</a:t>
            </a:r>
            <a:r>
              <a:rPr lang="en-US" baseline="30000" dirty="0"/>
              <a:t>2</a:t>
            </a:r>
            <a:endParaRPr lang="en-US" b="1" i="1" dirty="0"/>
          </a:p>
          <a:p>
            <a:endParaRPr lang="en-US" b="1" i="1" dirty="0"/>
          </a:p>
          <a:p>
            <a:r>
              <a:rPr lang="en-US" dirty="0"/>
              <a:t>Sometimes it helps to think about how I create questions:</a:t>
            </a:r>
          </a:p>
          <a:p>
            <a:pPr lvl="1"/>
            <a:r>
              <a:rPr lang="en-US" dirty="0"/>
              <a:t>Generate a recurrence relation that fits Case 1</a:t>
            </a:r>
          </a:p>
          <a:p>
            <a:pPr lvl="1"/>
            <a:r>
              <a:rPr lang="en-US" dirty="0"/>
              <a:t>Generate a recurrence relation that fits Case 2</a:t>
            </a:r>
          </a:p>
          <a:p>
            <a:pPr lvl="1"/>
            <a:r>
              <a:rPr lang="en-US" dirty="0"/>
              <a:t>Generate a recurrence relation that fits Case 3</a:t>
            </a:r>
          </a:p>
          <a:p>
            <a:pPr lvl="1"/>
            <a:endParaRPr lang="en-US" dirty="0"/>
          </a:p>
        </p:txBody>
      </p:sp>
    </p:spTree>
    <p:extLst>
      <p:ext uri="{BB962C8B-B14F-4D97-AF65-F5344CB8AC3E}">
        <p14:creationId xmlns:p14="http://schemas.microsoft.com/office/powerpoint/2010/main" val="280906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Dynamic Programming</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247386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dirty="0"/>
              <a:t>Weighted interval scheduling</a:t>
            </a:r>
          </a:p>
        </p:txBody>
      </p:sp>
      <p:sp>
        <p:nvSpPr>
          <p:cNvPr id="3" name="Content Placeholder 2"/>
          <p:cNvSpPr>
            <a:spLocks noGrp="1"/>
          </p:cNvSpPr>
          <p:nvPr>
            <p:ph idx="1"/>
          </p:nvPr>
        </p:nvSpPr>
        <p:spPr/>
        <p:txBody>
          <a:bodyPr>
            <a:normAutofit fontScale="92500" lnSpcReduction="20000"/>
          </a:bodyPr>
          <a:lstStyle/>
          <a:p>
            <a:r>
              <a:rPr lang="en-US" dirty="0"/>
              <a:t>The </a:t>
            </a:r>
            <a:r>
              <a:rPr lang="en-US" b="1" dirty="0"/>
              <a:t>weighted interval scheduling</a:t>
            </a:r>
            <a:r>
              <a:rPr lang="en-US" dirty="0"/>
              <a:t> problem extends interval scheduling by attaching a weight (usually a real number) to each request</a:t>
            </a:r>
          </a:p>
          <a:p>
            <a:r>
              <a:rPr lang="en-US" dirty="0"/>
              <a:t>Now the goal is not to maximize the </a:t>
            </a:r>
            <a:r>
              <a:rPr lang="en-US" b="1" dirty="0"/>
              <a:t>number</a:t>
            </a:r>
            <a:r>
              <a:rPr lang="en-US" dirty="0"/>
              <a:t> of requests served but the total </a:t>
            </a:r>
            <a:r>
              <a:rPr lang="en-US" b="1" dirty="0"/>
              <a:t>weight</a:t>
            </a:r>
          </a:p>
          <a:p>
            <a:r>
              <a:rPr lang="en-US" dirty="0"/>
              <a:t>Our greedy approach is worthless, since some high value requests might be tossed out</a:t>
            </a:r>
          </a:p>
          <a:p>
            <a:r>
              <a:rPr lang="en-US" dirty="0"/>
              <a:t>We could try all possible subsets of requests, but there are </a:t>
            </a:r>
            <a:r>
              <a:rPr lang="en-US" b="1" dirty="0"/>
              <a:t>exponential</a:t>
            </a:r>
            <a:r>
              <a:rPr lang="en-US" dirty="0"/>
              <a:t> of those</a:t>
            </a:r>
          </a:p>
          <a:p>
            <a:r>
              <a:rPr lang="en-US" b="1" dirty="0"/>
              <a:t>Dynamic programming</a:t>
            </a:r>
            <a:r>
              <a:rPr lang="en-US" dirty="0"/>
              <a:t> will allow us to save parts of optimal answers and combine them efficiently</a:t>
            </a:r>
          </a:p>
        </p:txBody>
      </p:sp>
    </p:spTree>
    <p:extLst>
      <p:ext uri="{BB962C8B-B14F-4D97-AF65-F5344CB8AC3E}">
        <p14:creationId xmlns:p14="http://schemas.microsoft.com/office/powerpoint/2010/main" val="125139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Notation</a:t>
            </a:r>
          </a:p>
        </p:txBody>
      </p:sp>
      <p:sp>
        <p:nvSpPr>
          <p:cNvPr id="3" name="Content Placeholder 2"/>
          <p:cNvSpPr>
            <a:spLocks noGrp="1"/>
          </p:cNvSpPr>
          <p:nvPr>
            <p:ph idx="1"/>
          </p:nvPr>
        </p:nvSpPr>
        <p:spPr/>
        <p:txBody>
          <a:bodyPr/>
          <a:lstStyle/>
          <a:p>
            <a:r>
              <a:rPr lang="en-US" dirty="0"/>
              <a:t>We have </a:t>
            </a:r>
            <a:r>
              <a:rPr lang="en-US" b="1" i="1" dirty="0"/>
              <a:t>n</a:t>
            </a:r>
            <a:r>
              <a:rPr lang="en-US" dirty="0"/>
              <a:t> requests labeled 1, 2,…, </a:t>
            </a:r>
            <a:r>
              <a:rPr lang="en-US" b="1" i="1" dirty="0"/>
              <a:t>n</a:t>
            </a:r>
          </a:p>
          <a:p>
            <a:r>
              <a:rPr lang="en-US" dirty="0"/>
              <a:t>Request </a:t>
            </a:r>
            <a:r>
              <a:rPr lang="en-US" b="1" i="1" dirty="0" err="1"/>
              <a:t>i</a:t>
            </a:r>
            <a:r>
              <a:rPr lang="en-US" dirty="0"/>
              <a:t> has a start time </a:t>
            </a:r>
            <a:r>
              <a:rPr lang="en-US" b="1" i="1" dirty="0" err="1"/>
              <a:t>s</a:t>
            </a:r>
            <a:r>
              <a:rPr lang="en-US" b="1" i="1" baseline="-25000" dirty="0" err="1"/>
              <a:t>i</a:t>
            </a:r>
            <a:r>
              <a:rPr lang="en-US" dirty="0"/>
              <a:t> and a finish time </a:t>
            </a:r>
            <a:r>
              <a:rPr lang="en-US" b="1" i="1" dirty="0"/>
              <a:t>f</a:t>
            </a:r>
            <a:r>
              <a:rPr lang="en-US" b="1" i="1" baseline="-25000" dirty="0"/>
              <a:t>i</a:t>
            </a:r>
          </a:p>
          <a:p>
            <a:r>
              <a:rPr lang="en-US" dirty="0"/>
              <a:t>Request </a:t>
            </a:r>
            <a:r>
              <a:rPr lang="en-US" b="1" i="1" dirty="0" err="1"/>
              <a:t>i</a:t>
            </a:r>
            <a:r>
              <a:rPr lang="en-US" dirty="0"/>
              <a:t> has a value </a:t>
            </a:r>
            <a:r>
              <a:rPr lang="en-US" b="1" i="1" dirty="0"/>
              <a:t>v</a:t>
            </a:r>
            <a:r>
              <a:rPr lang="en-US" b="1" i="1" baseline="-25000" dirty="0"/>
              <a:t>i</a:t>
            </a:r>
            <a:endParaRPr lang="en-US" dirty="0"/>
          </a:p>
          <a:p>
            <a:r>
              <a:rPr lang="en-US" dirty="0"/>
              <a:t>Two intervals are </a:t>
            </a:r>
            <a:r>
              <a:rPr lang="en-US" b="1" dirty="0"/>
              <a:t>compatible</a:t>
            </a:r>
            <a:r>
              <a:rPr lang="en-US" dirty="0"/>
              <a:t> if they don't overlap</a:t>
            </a:r>
          </a:p>
        </p:txBody>
      </p:sp>
    </p:spTree>
    <p:extLst>
      <p:ext uri="{BB962C8B-B14F-4D97-AF65-F5344CB8AC3E}">
        <p14:creationId xmlns:p14="http://schemas.microsoft.com/office/powerpoint/2010/main" val="1519779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Logical warmup</a:t>
            </a:r>
            <a:endParaRPr lang="en-US" dirty="0"/>
          </a:p>
        </p:txBody>
      </p:sp>
      <p:sp>
        <p:nvSpPr>
          <p:cNvPr id="5" name="Content Placeholder 4"/>
          <p:cNvSpPr>
            <a:spLocks noGrp="1"/>
          </p:cNvSpPr>
          <p:nvPr>
            <p:ph idx="1"/>
          </p:nvPr>
        </p:nvSpPr>
        <p:spPr>
          <a:xfrm>
            <a:off x="609600" y="1524000"/>
            <a:ext cx="10972800" cy="4953000"/>
          </a:xfrm>
        </p:spPr>
        <p:txBody>
          <a:bodyPr>
            <a:normAutofit fontScale="62500" lnSpcReduction="20000"/>
          </a:bodyPr>
          <a:lstStyle/>
          <a:p>
            <a:r>
              <a:rPr lang="en-US" dirty="0"/>
              <a:t>People with assorted eye colors live on an island. They are all perfect logicians: If a conclusion can be logically deduced, they will do it instantly. No one knows their own eye color. Every night at midnight, a ferry stops at the island. Any islanders who have figured out the color of their own eyes must leave the island, and the rest stay. Everyone can see everyone else at all times and keeps a count of the number of people they see with each eye color (excluding themselves), but they cannot otherwise communicate. Everyone on the island knows these rules.</a:t>
            </a:r>
          </a:p>
          <a:p>
            <a:endParaRPr lang="en-US" dirty="0"/>
          </a:p>
          <a:p>
            <a:r>
              <a:rPr lang="en-US" dirty="0"/>
              <a:t>On this island there are 100 blue-eyed people, 100 brown-eyed people, and the Guru (she happens to have green eyes). So any given blue-eyed person can see 100 people with brown eyes and 99 people with blue eyes (and one with green), but that does not tell him his own eye color; as far as he knows the totals could be 101 brown and 99 blue. Or 100 brown, 99 blue, and he could have red eyes.</a:t>
            </a:r>
          </a:p>
          <a:p>
            <a:endParaRPr lang="en-US" dirty="0"/>
          </a:p>
          <a:p>
            <a:r>
              <a:rPr lang="en-US" dirty="0"/>
              <a:t>The Guru is allowed to speak once, at noon, on one day in all their endless years on the island. Standing before the islanders, she says the following:</a:t>
            </a:r>
          </a:p>
          <a:p>
            <a:pPr>
              <a:buNone/>
            </a:pPr>
            <a:r>
              <a:rPr lang="en-US" b="1" dirty="0"/>
              <a:t>	</a:t>
            </a:r>
          </a:p>
          <a:p>
            <a:pPr>
              <a:buNone/>
            </a:pPr>
            <a:r>
              <a:rPr lang="en-US" b="1" dirty="0"/>
              <a:t>	"I can see someone who has blue eyes."</a:t>
            </a:r>
          </a:p>
          <a:p>
            <a:endParaRPr lang="en-US" dirty="0"/>
          </a:p>
          <a:p>
            <a:r>
              <a:rPr lang="en-US" dirty="0"/>
              <a:t>Who leaves the island, and on what night?</a:t>
            </a:r>
          </a:p>
        </p:txBody>
      </p:sp>
      <p:pic>
        <p:nvPicPr>
          <p:cNvPr id="39937" name="Picture 1" descr="C:\Documents and Settings\wittmanb\Local Settings\Temporary Internet Files\Content.IE5\AGCVHOBH\MPj04067000000[1].jpg"/>
          <p:cNvPicPr>
            <a:picLocks noChangeAspect="1" noChangeArrowheads="1"/>
          </p:cNvPicPr>
          <p:nvPr/>
        </p:nvPicPr>
        <p:blipFill>
          <a:blip r:embed="rId2" cstate="print"/>
          <a:srcRect/>
          <a:stretch>
            <a:fillRect/>
          </a:stretch>
        </p:blipFill>
        <p:spPr bwMode="auto">
          <a:xfrm>
            <a:off x="10040471" y="44244"/>
            <a:ext cx="2133600" cy="1421844"/>
          </a:xfrm>
          <a:prstGeom prst="rect">
            <a:avLst/>
          </a:prstGeom>
          <a:noFill/>
          <a:effectLst>
            <a:softEdge rad="127000"/>
          </a:effectLst>
        </p:spPr>
      </p:pic>
    </p:spTree>
    <p:extLst>
      <p:ext uri="{BB962C8B-B14F-4D97-AF65-F5344CB8AC3E}">
        <p14:creationId xmlns:p14="http://schemas.microsoft.com/office/powerpoint/2010/main" val="27867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5" end="5"/>
                                            </p:txEl>
                                          </p:spTgt>
                                        </p:tgtEl>
                                        <p:attrNameLst>
                                          <p:attrName>style.visibility</p:attrName>
                                        </p:attrNameLst>
                                      </p:cBhvr>
                                      <p:to>
                                        <p:strVal val="visible"/>
                                      </p:to>
                                    </p:set>
                                    <p:animEffect transition="in" filter="fade">
                                      <p:cBhvr>
                                        <p:cTn id="20" dur="500"/>
                                        <p:tgtEl>
                                          <p:spTgt spid="5">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fade">
                                      <p:cBhvr>
                                        <p:cTn id="28"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the algorithm</a:t>
            </a:r>
          </a:p>
        </p:txBody>
      </p:sp>
      <p:sp>
        <p:nvSpPr>
          <p:cNvPr id="3" name="Content Placeholder 2"/>
          <p:cNvSpPr>
            <a:spLocks noGrp="1"/>
          </p:cNvSpPr>
          <p:nvPr>
            <p:ph idx="1"/>
          </p:nvPr>
        </p:nvSpPr>
        <p:spPr/>
        <p:txBody>
          <a:bodyPr/>
          <a:lstStyle/>
          <a:p>
            <a:r>
              <a:rPr lang="en-US" dirty="0"/>
              <a:t>Let's go back to our intuition from the unweighted problem</a:t>
            </a:r>
          </a:p>
          <a:p>
            <a:r>
              <a:rPr lang="en-US" dirty="0"/>
              <a:t>Imagine that the requests are sorted by finish time so that </a:t>
            </a:r>
            <a:r>
              <a:rPr lang="en-US" b="1" i="1" dirty="0"/>
              <a:t>f</a:t>
            </a:r>
            <a:r>
              <a:rPr lang="en-US" baseline="-25000" dirty="0"/>
              <a:t>1</a:t>
            </a:r>
            <a:r>
              <a:rPr lang="en-US" dirty="0"/>
              <a:t> ≤ </a:t>
            </a:r>
            <a:r>
              <a:rPr lang="en-US" b="1" i="1" dirty="0"/>
              <a:t>f</a:t>
            </a:r>
            <a:r>
              <a:rPr lang="en-US" baseline="-25000" dirty="0"/>
              <a:t>2</a:t>
            </a:r>
            <a:r>
              <a:rPr lang="en-US" dirty="0"/>
              <a:t> ≤ … ≤ </a:t>
            </a:r>
            <a:r>
              <a:rPr lang="en-US" b="1" i="1" dirty="0" err="1"/>
              <a:t>f</a:t>
            </a:r>
            <a:r>
              <a:rPr lang="en-US" b="1" i="1" baseline="-25000" dirty="0" err="1"/>
              <a:t>n</a:t>
            </a:r>
            <a:endParaRPr lang="en-US" b="1" i="1" baseline="-25000" dirty="0"/>
          </a:p>
          <a:p>
            <a:r>
              <a:rPr lang="en-US" dirty="0"/>
              <a:t>We say that request </a:t>
            </a:r>
            <a:r>
              <a:rPr lang="en-US" b="1" i="1" dirty="0" err="1"/>
              <a:t>i</a:t>
            </a:r>
            <a:r>
              <a:rPr lang="en-US" dirty="0"/>
              <a:t> comes before request </a:t>
            </a:r>
            <a:r>
              <a:rPr lang="en-US" b="1" i="1" dirty="0"/>
              <a:t>j</a:t>
            </a:r>
            <a:r>
              <a:rPr lang="en-US" dirty="0"/>
              <a:t> if </a:t>
            </a:r>
            <a:r>
              <a:rPr lang="en-US" b="1" i="1" dirty="0" err="1"/>
              <a:t>i</a:t>
            </a:r>
            <a:r>
              <a:rPr lang="en-US" dirty="0"/>
              <a:t> &lt; </a:t>
            </a:r>
            <a:r>
              <a:rPr lang="en-US" b="1" i="1" dirty="0"/>
              <a:t>j</a:t>
            </a:r>
            <a:r>
              <a:rPr lang="en-US" dirty="0"/>
              <a:t>, giving a natural left-to-right order</a:t>
            </a:r>
          </a:p>
          <a:p>
            <a:r>
              <a:rPr lang="en-US" dirty="0"/>
              <a:t>For any request </a:t>
            </a:r>
            <a:r>
              <a:rPr lang="en-US" b="1" i="1" dirty="0"/>
              <a:t>j</a:t>
            </a:r>
            <a:r>
              <a:rPr lang="en-US" dirty="0"/>
              <a:t>, let </a:t>
            </a:r>
            <a:r>
              <a:rPr lang="en-US" b="1" i="1" dirty="0"/>
              <a:t>p</a:t>
            </a:r>
            <a:r>
              <a:rPr lang="en-US" dirty="0"/>
              <a:t>(</a:t>
            </a:r>
            <a:r>
              <a:rPr lang="en-US" b="1" i="1" dirty="0"/>
              <a:t>j</a:t>
            </a:r>
            <a:r>
              <a:rPr lang="en-US" dirty="0"/>
              <a:t>) be the largest index </a:t>
            </a:r>
            <a:r>
              <a:rPr lang="en-US" b="1" i="1" dirty="0" err="1"/>
              <a:t>i</a:t>
            </a:r>
            <a:r>
              <a:rPr lang="en-US" dirty="0"/>
              <a:t> &lt; </a:t>
            </a:r>
            <a:r>
              <a:rPr lang="en-US" b="1" i="1" dirty="0"/>
              <a:t>j</a:t>
            </a:r>
            <a:r>
              <a:rPr lang="en-US" dirty="0"/>
              <a:t> such that request </a:t>
            </a:r>
            <a:r>
              <a:rPr lang="en-US" b="1" i="1" dirty="0" err="1"/>
              <a:t>i</a:t>
            </a:r>
            <a:r>
              <a:rPr lang="en-US" dirty="0"/>
              <a:t> ends before </a:t>
            </a:r>
            <a:r>
              <a:rPr lang="en-US" b="1" i="1" dirty="0"/>
              <a:t>j</a:t>
            </a:r>
            <a:r>
              <a:rPr lang="en-US" dirty="0"/>
              <a:t> begins</a:t>
            </a:r>
          </a:p>
          <a:p>
            <a:pPr lvl="1"/>
            <a:r>
              <a:rPr lang="en-US" dirty="0"/>
              <a:t>If there is no such request, then </a:t>
            </a:r>
            <a:r>
              <a:rPr lang="en-US" b="1" i="1" dirty="0"/>
              <a:t>p</a:t>
            </a:r>
            <a:r>
              <a:rPr lang="en-US" dirty="0"/>
              <a:t>(</a:t>
            </a:r>
            <a:r>
              <a:rPr lang="en-US" b="1" i="1" dirty="0"/>
              <a:t>j</a:t>
            </a:r>
            <a:r>
              <a:rPr lang="en-US" dirty="0"/>
              <a:t>) = 0</a:t>
            </a:r>
          </a:p>
        </p:txBody>
      </p:sp>
    </p:spTree>
    <p:extLst>
      <p:ext uri="{BB962C8B-B14F-4D97-AF65-F5344CB8AC3E}">
        <p14:creationId xmlns:p14="http://schemas.microsoft.com/office/powerpoint/2010/main" val="212064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a:t>
            </a:r>
            <a:r>
              <a:rPr lang="en-US" dirty="0"/>
              <a:t>(</a:t>
            </a:r>
            <a:r>
              <a:rPr lang="en-US" i="1" dirty="0"/>
              <a:t>j</a:t>
            </a:r>
            <a:r>
              <a:rPr lang="en-US" dirty="0"/>
              <a:t>) examples</a:t>
            </a:r>
          </a:p>
        </p:txBody>
      </p:sp>
      <p:grpSp>
        <p:nvGrpSpPr>
          <p:cNvPr id="24" name="Group 23"/>
          <p:cNvGrpSpPr/>
          <p:nvPr/>
        </p:nvGrpSpPr>
        <p:grpSpPr>
          <a:xfrm>
            <a:off x="2470010" y="2514600"/>
            <a:ext cx="6445391" cy="3352800"/>
            <a:chOff x="685800" y="2514600"/>
            <a:chExt cx="6740716" cy="3352800"/>
          </a:xfrm>
        </p:grpSpPr>
        <p:cxnSp>
          <p:nvCxnSpPr>
            <p:cNvPr id="4" name="Straight Connector 3"/>
            <p:cNvCxnSpPr/>
            <p:nvPr/>
          </p:nvCxnSpPr>
          <p:spPr>
            <a:xfrm>
              <a:off x="685800" y="2514600"/>
              <a:ext cx="2057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447800" y="3200400"/>
              <a:ext cx="3013656"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429000" y="3886200"/>
              <a:ext cx="22098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22172" y="4572000"/>
              <a:ext cx="4326228"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865744" y="5257800"/>
              <a:ext cx="1177344"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184510" y="5867400"/>
              <a:ext cx="1242006"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1447800" y="1679508"/>
            <a:ext cx="1219200" cy="4534190"/>
          </a:xfrm>
          <a:prstGeom prst="rect">
            <a:avLst/>
          </a:prstGeom>
          <a:noFill/>
        </p:spPr>
        <p:txBody>
          <a:bodyPr wrap="square" rtlCol="0">
            <a:spAutoFit/>
          </a:bodyPr>
          <a:lstStyle/>
          <a:p>
            <a:pPr algn="ctr"/>
            <a:r>
              <a:rPr lang="en-US" sz="2400" dirty="0"/>
              <a:t>Index</a:t>
            </a:r>
          </a:p>
          <a:p>
            <a:pPr algn="ctr">
              <a:lnSpc>
                <a:spcPct val="140000"/>
              </a:lnSpc>
            </a:pPr>
            <a:r>
              <a:rPr lang="en-US" sz="3200" dirty="0"/>
              <a:t>1</a:t>
            </a:r>
          </a:p>
          <a:p>
            <a:pPr algn="ctr">
              <a:lnSpc>
                <a:spcPct val="140000"/>
              </a:lnSpc>
            </a:pPr>
            <a:r>
              <a:rPr lang="en-US" sz="3200" dirty="0"/>
              <a:t>2</a:t>
            </a:r>
          </a:p>
          <a:p>
            <a:pPr algn="ctr">
              <a:lnSpc>
                <a:spcPct val="140000"/>
              </a:lnSpc>
            </a:pPr>
            <a:r>
              <a:rPr lang="en-US" sz="3200" dirty="0"/>
              <a:t>3</a:t>
            </a:r>
          </a:p>
          <a:p>
            <a:pPr algn="ctr">
              <a:lnSpc>
                <a:spcPct val="140000"/>
              </a:lnSpc>
            </a:pPr>
            <a:r>
              <a:rPr lang="en-US" sz="3200" dirty="0"/>
              <a:t>4</a:t>
            </a:r>
          </a:p>
          <a:p>
            <a:pPr algn="ctr">
              <a:lnSpc>
                <a:spcPct val="140000"/>
              </a:lnSpc>
            </a:pPr>
            <a:r>
              <a:rPr lang="en-US" sz="3200" dirty="0"/>
              <a:t>5</a:t>
            </a:r>
          </a:p>
          <a:p>
            <a:pPr algn="ctr">
              <a:lnSpc>
                <a:spcPct val="140000"/>
              </a:lnSpc>
            </a:pPr>
            <a:r>
              <a:rPr lang="en-US" sz="3200" dirty="0"/>
              <a:t>6</a:t>
            </a:r>
          </a:p>
        </p:txBody>
      </p:sp>
      <p:sp>
        <p:nvSpPr>
          <p:cNvPr id="17" name="TextBox 16"/>
          <p:cNvSpPr txBox="1"/>
          <p:nvPr/>
        </p:nvSpPr>
        <p:spPr>
          <a:xfrm>
            <a:off x="9144000" y="1987689"/>
            <a:ext cx="1600200" cy="4228850"/>
          </a:xfrm>
          <a:prstGeom prst="rect">
            <a:avLst/>
          </a:prstGeom>
          <a:noFill/>
        </p:spPr>
        <p:txBody>
          <a:bodyPr wrap="square" rtlCol="0">
            <a:spAutoFit/>
          </a:bodyPr>
          <a:lstStyle/>
          <a:p>
            <a:pPr>
              <a:lnSpc>
                <a:spcPct val="140000"/>
              </a:lnSpc>
            </a:pPr>
            <a:r>
              <a:rPr lang="en-US" sz="3200" i="1" dirty="0"/>
              <a:t>p</a:t>
            </a:r>
            <a:r>
              <a:rPr lang="en-US" sz="3200" dirty="0"/>
              <a:t>(1) = 0</a:t>
            </a:r>
          </a:p>
          <a:p>
            <a:pPr>
              <a:lnSpc>
                <a:spcPct val="140000"/>
              </a:lnSpc>
            </a:pPr>
            <a:r>
              <a:rPr lang="en-US" sz="3200" i="1" dirty="0"/>
              <a:t>p</a:t>
            </a:r>
            <a:r>
              <a:rPr lang="en-US" sz="3200" dirty="0"/>
              <a:t>(2) = 0</a:t>
            </a:r>
          </a:p>
          <a:p>
            <a:pPr>
              <a:lnSpc>
                <a:spcPct val="140000"/>
              </a:lnSpc>
            </a:pPr>
            <a:r>
              <a:rPr lang="en-US" sz="3200" i="1" dirty="0"/>
              <a:t>p</a:t>
            </a:r>
            <a:r>
              <a:rPr lang="en-US" sz="3200" dirty="0"/>
              <a:t>(3) = 1</a:t>
            </a:r>
          </a:p>
          <a:p>
            <a:pPr>
              <a:lnSpc>
                <a:spcPct val="140000"/>
              </a:lnSpc>
            </a:pPr>
            <a:r>
              <a:rPr lang="en-US" sz="3200" i="1" dirty="0"/>
              <a:t>p</a:t>
            </a:r>
            <a:r>
              <a:rPr lang="en-US" sz="3200" dirty="0"/>
              <a:t>(4) = 0</a:t>
            </a:r>
          </a:p>
          <a:p>
            <a:pPr>
              <a:lnSpc>
                <a:spcPct val="140000"/>
              </a:lnSpc>
            </a:pPr>
            <a:r>
              <a:rPr lang="en-US" sz="3200" i="1" dirty="0"/>
              <a:t>p</a:t>
            </a:r>
            <a:r>
              <a:rPr lang="en-US" sz="3200" dirty="0"/>
              <a:t>(5) = 3</a:t>
            </a:r>
          </a:p>
          <a:p>
            <a:pPr>
              <a:lnSpc>
                <a:spcPct val="140000"/>
              </a:lnSpc>
            </a:pPr>
            <a:r>
              <a:rPr lang="en-US" sz="3200" i="1" dirty="0"/>
              <a:t>p</a:t>
            </a:r>
            <a:r>
              <a:rPr lang="en-US" sz="3200" dirty="0"/>
              <a:t>(6) = 3</a:t>
            </a:r>
          </a:p>
        </p:txBody>
      </p:sp>
      <p:sp>
        <p:nvSpPr>
          <p:cNvPr id="25" name="TextBox 24"/>
          <p:cNvSpPr txBox="1"/>
          <p:nvPr/>
        </p:nvSpPr>
        <p:spPr>
          <a:xfrm>
            <a:off x="3148839" y="1987690"/>
            <a:ext cx="609600" cy="461665"/>
          </a:xfrm>
          <a:prstGeom prst="rect">
            <a:avLst/>
          </a:prstGeom>
          <a:noFill/>
        </p:spPr>
        <p:txBody>
          <a:bodyPr wrap="square" rtlCol="0">
            <a:spAutoFit/>
          </a:bodyPr>
          <a:lstStyle/>
          <a:p>
            <a:pPr algn="ctr"/>
            <a:r>
              <a:rPr lang="en-US" sz="2400" dirty="0"/>
              <a:t>2</a:t>
            </a:r>
          </a:p>
        </p:txBody>
      </p:sp>
      <p:sp>
        <p:nvSpPr>
          <p:cNvPr id="26" name="TextBox 25"/>
          <p:cNvSpPr txBox="1"/>
          <p:nvPr/>
        </p:nvSpPr>
        <p:spPr>
          <a:xfrm>
            <a:off x="4334635" y="2658779"/>
            <a:ext cx="609600" cy="461665"/>
          </a:xfrm>
          <a:prstGeom prst="rect">
            <a:avLst/>
          </a:prstGeom>
          <a:noFill/>
        </p:spPr>
        <p:txBody>
          <a:bodyPr wrap="square" rtlCol="0">
            <a:spAutoFit/>
          </a:bodyPr>
          <a:lstStyle/>
          <a:p>
            <a:pPr algn="ctr"/>
            <a:r>
              <a:rPr lang="en-US" sz="2400" dirty="0"/>
              <a:t>4</a:t>
            </a:r>
          </a:p>
        </p:txBody>
      </p:sp>
      <p:sp>
        <p:nvSpPr>
          <p:cNvPr id="27" name="TextBox 26"/>
          <p:cNvSpPr txBox="1"/>
          <p:nvPr/>
        </p:nvSpPr>
        <p:spPr>
          <a:xfrm>
            <a:off x="5844716" y="3348336"/>
            <a:ext cx="609600" cy="461665"/>
          </a:xfrm>
          <a:prstGeom prst="rect">
            <a:avLst/>
          </a:prstGeom>
          <a:noFill/>
        </p:spPr>
        <p:txBody>
          <a:bodyPr wrap="square" rtlCol="0">
            <a:spAutoFit/>
          </a:bodyPr>
          <a:lstStyle/>
          <a:p>
            <a:pPr algn="ctr"/>
            <a:r>
              <a:rPr lang="en-US" sz="2400" dirty="0"/>
              <a:t>4</a:t>
            </a:r>
          </a:p>
        </p:txBody>
      </p:sp>
      <p:sp>
        <p:nvSpPr>
          <p:cNvPr id="28" name="TextBox 27"/>
          <p:cNvSpPr txBox="1"/>
          <p:nvPr/>
        </p:nvSpPr>
        <p:spPr>
          <a:xfrm>
            <a:off x="5415757" y="4034136"/>
            <a:ext cx="609600" cy="461665"/>
          </a:xfrm>
          <a:prstGeom prst="rect">
            <a:avLst/>
          </a:prstGeom>
          <a:noFill/>
        </p:spPr>
        <p:txBody>
          <a:bodyPr wrap="square" rtlCol="0">
            <a:spAutoFit/>
          </a:bodyPr>
          <a:lstStyle/>
          <a:p>
            <a:pPr algn="ctr"/>
            <a:r>
              <a:rPr lang="en-US" sz="2400" dirty="0"/>
              <a:t>7</a:t>
            </a:r>
          </a:p>
        </p:txBody>
      </p:sp>
      <p:sp>
        <p:nvSpPr>
          <p:cNvPr id="29" name="TextBox 28"/>
          <p:cNvSpPr txBox="1"/>
          <p:nvPr/>
        </p:nvSpPr>
        <p:spPr>
          <a:xfrm>
            <a:off x="7727809" y="4773752"/>
            <a:ext cx="609600" cy="461665"/>
          </a:xfrm>
          <a:prstGeom prst="rect">
            <a:avLst/>
          </a:prstGeom>
          <a:noFill/>
        </p:spPr>
        <p:txBody>
          <a:bodyPr wrap="square" rtlCol="0">
            <a:spAutoFit/>
          </a:bodyPr>
          <a:lstStyle/>
          <a:p>
            <a:pPr algn="ctr"/>
            <a:r>
              <a:rPr lang="en-US" sz="2400" dirty="0"/>
              <a:t>2</a:t>
            </a:r>
          </a:p>
        </p:txBody>
      </p:sp>
      <p:sp>
        <p:nvSpPr>
          <p:cNvPr id="30" name="TextBox 29"/>
          <p:cNvSpPr txBox="1"/>
          <p:nvPr/>
        </p:nvSpPr>
        <p:spPr>
          <a:xfrm>
            <a:off x="8032609" y="5334001"/>
            <a:ext cx="609600" cy="461665"/>
          </a:xfrm>
          <a:prstGeom prst="rect">
            <a:avLst/>
          </a:prstGeom>
          <a:noFill/>
        </p:spPr>
        <p:txBody>
          <a:bodyPr wrap="square" rtlCol="0">
            <a:spAutoFit/>
          </a:bodyPr>
          <a:lstStyle/>
          <a:p>
            <a:pPr algn="ctr"/>
            <a:r>
              <a:rPr lang="en-US" sz="2400" dirty="0"/>
              <a:t>1</a:t>
            </a:r>
          </a:p>
        </p:txBody>
      </p:sp>
    </p:spTree>
    <p:extLst>
      <p:ext uri="{BB962C8B-B14F-4D97-AF65-F5344CB8AC3E}">
        <p14:creationId xmlns:p14="http://schemas.microsoft.com/office/powerpoint/2010/main" val="6660981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Iterative solution to find value  of weighted interval scheduling</a:t>
            </a:r>
          </a:p>
        </p:txBody>
      </p:sp>
      <p:sp>
        <p:nvSpPr>
          <p:cNvPr id="3" name="Content Placeholder 2"/>
          <p:cNvSpPr>
            <a:spLocks noGrp="1"/>
          </p:cNvSpPr>
          <p:nvPr>
            <p:ph idx="1"/>
          </p:nvPr>
        </p:nvSpPr>
        <p:spPr/>
        <p:txBody>
          <a:bodyPr/>
          <a:lstStyle/>
          <a:p>
            <a:r>
              <a:rPr lang="en-US" dirty="0"/>
              <a:t>Iterative-Compute-Opt</a:t>
            </a:r>
          </a:p>
          <a:p>
            <a:pPr lvl="1"/>
            <a:r>
              <a:rPr lang="en-US" b="1" i="1" dirty="0"/>
              <a:t>M</a:t>
            </a:r>
            <a:r>
              <a:rPr lang="en-US" dirty="0"/>
              <a:t>[0] = 0</a:t>
            </a:r>
          </a:p>
          <a:p>
            <a:pPr lvl="1"/>
            <a:r>
              <a:rPr lang="en-US" dirty="0"/>
              <a:t>For </a:t>
            </a:r>
            <a:r>
              <a:rPr lang="en-US" b="1" i="1" dirty="0"/>
              <a:t>j</a:t>
            </a:r>
            <a:r>
              <a:rPr lang="en-US" dirty="0"/>
              <a:t> = 1 up to </a:t>
            </a:r>
            <a:r>
              <a:rPr lang="en-US" b="1" i="1" dirty="0"/>
              <a:t>n</a:t>
            </a:r>
          </a:p>
          <a:p>
            <a:pPr lvl="2"/>
            <a:r>
              <a:rPr lang="en-US" b="1" i="1" dirty="0"/>
              <a:t>M</a:t>
            </a:r>
            <a:r>
              <a:rPr lang="en-US" dirty="0"/>
              <a:t>[j] = max(</a:t>
            </a:r>
            <a:r>
              <a:rPr lang="en-US" b="1" i="1" dirty="0" err="1"/>
              <a:t>v</a:t>
            </a:r>
            <a:r>
              <a:rPr lang="en-US" b="1" i="1" baseline="-25000" dirty="0" err="1"/>
              <a:t>j</a:t>
            </a:r>
            <a:r>
              <a:rPr lang="en-US" dirty="0"/>
              <a:t> + </a:t>
            </a:r>
            <a:r>
              <a:rPr lang="en-US" b="1" i="1" dirty="0"/>
              <a:t>M</a:t>
            </a:r>
            <a:r>
              <a:rPr lang="en-US" dirty="0"/>
              <a:t>[</a:t>
            </a:r>
            <a:r>
              <a:rPr lang="en-US" b="1" i="1" dirty="0"/>
              <a:t>p</a:t>
            </a:r>
            <a:r>
              <a:rPr lang="en-US" dirty="0"/>
              <a:t>(</a:t>
            </a:r>
            <a:r>
              <a:rPr lang="en-US" b="1" i="1" dirty="0"/>
              <a:t>j</a:t>
            </a:r>
            <a:r>
              <a:rPr lang="en-US" dirty="0"/>
              <a:t>)], M[</a:t>
            </a:r>
            <a:r>
              <a:rPr lang="en-US" b="1" i="1" dirty="0"/>
              <a:t>j</a:t>
            </a:r>
            <a:r>
              <a:rPr lang="en-US" dirty="0"/>
              <a:t> – 1])</a:t>
            </a:r>
          </a:p>
          <a:p>
            <a:pPr lvl="2"/>
            <a:endParaRPr lang="en-US" dirty="0"/>
          </a:p>
          <a:p>
            <a:pPr lvl="2"/>
            <a:endParaRPr lang="en-US" dirty="0"/>
          </a:p>
          <a:p>
            <a:r>
              <a:rPr lang="en-US" dirty="0"/>
              <a:t>Algorithm is O(</a:t>
            </a:r>
            <a:r>
              <a:rPr lang="en-US" b="1" i="1" dirty="0"/>
              <a:t>n</a:t>
            </a:r>
            <a:r>
              <a:rPr lang="en-US" dirty="0"/>
              <a:t>)</a:t>
            </a:r>
          </a:p>
        </p:txBody>
      </p:sp>
    </p:spTree>
    <p:extLst>
      <p:ext uri="{BB962C8B-B14F-4D97-AF65-F5344CB8AC3E}">
        <p14:creationId xmlns:p14="http://schemas.microsoft.com/office/powerpoint/2010/main" val="17157509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for solution</a:t>
            </a:r>
          </a:p>
        </p:txBody>
      </p:sp>
      <p:sp>
        <p:nvSpPr>
          <p:cNvPr id="3" name="Content Placeholder 2"/>
          <p:cNvSpPr>
            <a:spLocks noGrp="1"/>
          </p:cNvSpPr>
          <p:nvPr>
            <p:ph idx="1"/>
          </p:nvPr>
        </p:nvSpPr>
        <p:spPr/>
        <p:txBody>
          <a:bodyPr/>
          <a:lstStyle/>
          <a:p>
            <a:r>
              <a:rPr lang="en-US" dirty="0"/>
              <a:t>Find-Solution(</a:t>
            </a:r>
            <a:r>
              <a:rPr lang="en-US" b="1" i="1" dirty="0"/>
              <a:t>j</a:t>
            </a:r>
            <a:r>
              <a:rPr lang="en-US" dirty="0"/>
              <a:t>, </a:t>
            </a:r>
            <a:r>
              <a:rPr lang="en-US" b="1" i="1" dirty="0"/>
              <a:t>M</a:t>
            </a:r>
            <a:r>
              <a:rPr lang="en-US" dirty="0"/>
              <a:t>)</a:t>
            </a:r>
          </a:p>
          <a:p>
            <a:pPr lvl="1"/>
            <a:r>
              <a:rPr lang="en-US" dirty="0"/>
              <a:t>If </a:t>
            </a:r>
            <a:r>
              <a:rPr lang="en-US" b="1" i="1" dirty="0"/>
              <a:t>j</a:t>
            </a:r>
            <a:r>
              <a:rPr lang="en-US" dirty="0"/>
              <a:t> = 0 then</a:t>
            </a:r>
          </a:p>
          <a:p>
            <a:pPr lvl="2"/>
            <a:r>
              <a:rPr lang="en-US" dirty="0"/>
              <a:t>Output nothing</a:t>
            </a:r>
          </a:p>
          <a:p>
            <a:pPr lvl="1"/>
            <a:r>
              <a:rPr lang="en-US" dirty="0"/>
              <a:t>Else if </a:t>
            </a:r>
            <a:r>
              <a:rPr lang="en-US" b="1" i="1" dirty="0" err="1"/>
              <a:t>v</a:t>
            </a:r>
            <a:r>
              <a:rPr lang="en-US" b="1" i="1" baseline="-25000" dirty="0" err="1"/>
              <a:t>j</a:t>
            </a:r>
            <a:r>
              <a:rPr lang="en-US" dirty="0"/>
              <a:t> + </a:t>
            </a:r>
            <a:r>
              <a:rPr lang="en-US" b="1" i="1" dirty="0"/>
              <a:t>M</a:t>
            </a:r>
            <a:r>
              <a:rPr lang="en-US" dirty="0"/>
              <a:t>[</a:t>
            </a:r>
            <a:r>
              <a:rPr lang="en-US" b="1" i="1" dirty="0"/>
              <a:t>p</a:t>
            </a:r>
            <a:r>
              <a:rPr lang="en-US" dirty="0"/>
              <a:t>(</a:t>
            </a:r>
            <a:r>
              <a:rPr lang="en-US" b="1" i="1" dirty="0"/>
              <a:t>j</a:t>
            </a:r>
            <a:r>
              <a:rPr lang="en-US" dirty="0"/>
              <a:t>)] ≥ </a:t>
            </a:r>
            <a:r>
              <a:rPr lang="en-US" b="1" i="1" dirty="0"/>
              <a:t>M</a:t>
            </a:r>
            <a:r>
              <a:rPr lang="en-US" dirty="0"/>
              <a:t>[</a:t>
            </a:r>
            <a:r>
              <a:rPr lang="en-US" b="1" i="1" dirty="0"/>
              <a:t>j</a:t>
            </a:r>
            <a:r>
              <a:rPr lang="en-US" dirty="0"/>
              <a:t> – 1] then</a:t>
            </a:r>
          </a:p>
          <a:p>
            <a:pPr lvl="2"/>
            <a:r>
              <a:rPr lang="en-US" dirty="0"/>
              <a:t>Output </a:t>
            </a:r>
            <a:r>
              <a:rPr lang="en-US" b="1" i="1" dirty="0"/>
              <a:t>j</a:t>
            </a:r>
            <a:r>
              <a:rPr lang="en-US" dirty="0"/>
              <a:t> together with the result of Find-Solution(</a:t>
            </a:r>
            <a:r>
              <a:rPr lang="en-US" b="1" i="1" dirty="0"/>
              <a:t>p</a:t>
            </a:r>
            <a:r>
              <a:rPr lang="en-US" dirty="0"/>
              <a:t>(</a:t>
            </a:r>
            <a:r>
              <a:rPr lang="en-US" b="1" i="1" dirty="0"/>
              <a:t>j</a:t>
            </a:r>
            <a:r>
              <a:rPr lang="en-US" dirty="0"/>
              <a:t>))</a:t>
            </a:r>
          </a:p>
          <a:p>
            <a:pPr lvl="1"/>
            <a:r>
              <a:rPr lang="en-US" dirty="0"/>
              <a:t>Else</a:t>
            </a:r>
          </a:p>
          <a:p>
            <a:pPr lvl="2"/>
            <a:r>
              <a:rPr lang="en-US" dirty="0"/>
              <a:t>Output the result of Find-Solution(</a:t>
            </a:r>
            <a:r>
              <a:rPr lang="en-US" b="1" i="1" dirty="0"/>
              <a:t>j</a:t>
            </a:r>
            <a:r>
              <a:rPr lang="en-US" dirty="0"/>
              <a:t> – 1)</a:t>
            </a:r>
          </a:p>
          <a:p>
            <a:pPr lvl="2"/>
            <a:endParaRPr lang="en-US" dirty="0"/>
          </a:p>
          <a:p>
            <a:r>
              <a:rPr lang="en-US" dirty="0"/>
              <a:t>Algorithm is O(</a:t>
            </a:r>
            <a:r>
              <a:rPr lang="en-US" b="1" i="1" dirty="0"/>
              <a:t>n</a:t>
            </a:r>
            <a:r>
              <a:rPr lang="en-US" dirty="0"/>
              <a:t>)</a:t>
            </a:r>
          </a:p>
        </p:txBody>
      </p:sp>
    </p:spTree>
    <p:extLst>
      <p:ext uri="{BB962C8B-B14F-4D97-AF65-F5344CB8AC3E}">
        <p14:creationId xmlns:p14="http://schemas.microsoft.com/office/powerpoint/2010/main" val="998475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is this dynamic programming?</a:t>
            </a:r>
          </a:p>
        </p:txBody>
      </p:sp>
      <p:sp>
        <p:nvSpPr>
          <p:cNvPr id="3" name="Content Placeholder 2"/>
          <p:cNvSpPr>
            <a:spLocks noGrp="1"/>
          </p:cNvSpPr>
          <p:nvPr>
            <p:ph idx="1"/>
          </p:nvPr>
        </p:nvSpPr>
        <p:spPr/>
        <p:txBody>
          <a:bodyPr>
            <a:normAutofit/>
          </a:bodyPr>
          <a:lstStyle/>
          <a:p>
            <a:r>
              <a:rPr lang="en-US" dirty="0"/>
              <a:t>The key element that separates dynamic programming from divide-and-conquer is that you have to </a:t>
            </a:r>
            <a:r>
              <a:rPr lang="en-US" i="1" dirty="0"/>
              <a:t>keep</a:t>
            </a:r>
            <a:r>
              <a:rPr lang="en-US" dirty="0"/>
              <a:t> the answers to subproblems around</a:t>
            </a:r>
          </a:p>
          <a:p>
            <a:r>
              <a:rPr lang="en-US" dirty="0"/>
              <a:t>It's not simply a one-and-done situation</a:t>
            </a:r>
          </a:p>
          <a:p>
            <a:r>
              <a:rPr lang="en-US" dirty="0"/>
              <a:t>Based on which intervals overlap with which other intervals, it's hard to predict when you'll need an earlier </a:t>
            </a:r>
            <a:r>
              <a:rPr lang="en-US" b="1" i="1" dirty="0"/>
              <a:t>M</a:t>
            </a:r>
            <a:r>
              <a:rPr lang="en-US" dirty="0"/>
              <a:t>[</a:t>
            </a:r>
            <a:r>
              <a:rPr lang="en-US" b="1" i="1" dirty="0"/>
              <a:t>j</a:t>
            </a:r>
            <a:r>
              <a:rPr lang="en-US" dirty="0"/>
              <a:t>] value</a:t>
            </a:r>
          </a:p>
          <a:p>
            <a:r>
              <a:rPr lang="en-US" dirty="0"/>
              <a:t>Thus, dynamic programming can often give us polynomial algorithms </a:t>
            </a:r>
            <a:r>
              <a:rPr lang="en-US" i="1" dirty="0"/>
              <a:t>but</a:t>
            </a:r>
            <a:r>
              <a:rPr lang="en-US" dirty="0"/>
              <a:t> with linear (and sometimes even larger) space requirements</a:t>
            </a:r>
          </a:p>
        </p:txBody>
      </p:sp>
    </p:spTree>
    <p:extLst>
      <p:ext uri="{BB962C8B-B14F-4D97-AF65-F5344CB8AC3E}">
        <p14:creationId xmlns:p14="http://schemas.microsoft.com/office/powerpoint/2010/main" val="220345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guidelines</a:t>
            </a:r>
          </a:p>
        </p:txBody>
      </p:sp>
      <p:sp>
        <p:nvSpPr>
          <p:cNvPr id="3" name="Content Placeholder 2"/>
          <p:cNvSpPr>
            <a:spLocks noGrp="1"/>
          </p:cNvSpPr>
          <p:nvPr>
            <p:ph idx="1"/>
          </p:nvPr>
        </p:nvSpPr>
        <p:spPr/>
        <p:txBody>
          <a:bodyPr>
            <a:normAutofit fontScale="92500"/>
          </a:bodyPr>
          <a:lstStyle/>
          <a:p>
            <a:r>
              <a:rPr lang="en-US" dirty="0"/>
              <a:t>Weighted interval scheduling follows a set of informal guidelines that are essentially universal in dynamic programming solutions:</a:t>
            </a:r>
          </a:p>
          <a:p>
            <a:pPr marL="971550" lvl="1" indent="-514350">
              <a:buFont typeface="+mj-lt"/>
              <a:buAutoNum type="arabicPeriod"/>
            </a:pPr>
            <a:r>
              <a:rPr lang="en-US" dirty="0"/>
              <a:t>There are only a polynomial number of </a:t>
            </a:r>
            <a:r>
              <a:rPr lang="en-US" dirty="0" err="1"/>
              <a:t>subproblems</a:t>
            </a:r>
            <a:endParaRPr lang="en-US" dirty="0"/>
          </a:p>
          <a:p>
            <a:pPr marL="971550" lvl="1" indent="-514350">
              <a:buFont typeface="+mj-lt"/>
              <a:buAutoNum type="arabicPeriod"/>
            </a:pPr>
            <a:r>
              <a:rPr lang="en-US" dirty="0"/>
              <a:t>The solution to the original problem can easily be computed from (or is one of) the solutions to the </a:t>
            </a:r>
            <a:r>
              <a:rPr lang="en-US" dirty="0" err="1"/>
              <a:t>subproblems</a:t>
            </a:r>
            <a:endParaRPr lang="en-US" dirty="0"/>
          </a:p>
          <a:p>
            <a:pPr marL="971550" lvl="1" indent="-514350">
              <a:buFont typeface="+mj-lt"/>
              <a:buAutoNum type="arabicPeriod"/>
            </a:pPr>
            <a:r>
              <a:rPr lang="en-US" dirty="0"/>
              <a:t>There is a natural ordering of </a:t>
            </a:r>
            <a:r>
              <a:rPr lang="en-US" dirty="0" err="1"/>
              <a:t>subproblems</a:t>
            </a:r>
            <a:r>
              <a:rPr lang="en-US" dirty="0"/>
              <a:t> from "smallest" to "largest"</a:t>
            </a:r>
          </a:p>
          <a:p>
            <a:pPr marL="971550" lvl="1" indent="-514350">
              <a:buFont typeface="+mj-lt"/>
              <a:buAutoNum type="arabicPeriod"/>
            </a:pPr>
            <a:r>
              <a:rPr lang="en-US" dirty="0"/>
              <a:t>There is an easy-to-compute recurrence that lets us compute the solution to a </a:t>
            </a:r>
            <a:r>
              <a:rPr lang="en-US" dirty="0" err="1"/>
              <a:t>subproblem</a:t>
            </a:r>
            <a:r>
              <a:rPr lang="en-US" dirty="0"/>
              <a:t> from the solutions of smaller </a:t>
            </a:r>
            <a:r>
              <a:rPr lang="en-US" dirty="0" err="1"/>
              <a:t>subproblems</a:t>
            </a:r>
            <a:endParaRPr lang="en-US" dirty="0"/>
          </a:p>
        </p:txBody>
      </p:sp>
    </p:spTree>
    <p:extLst>
      <p:ext uri="{BB962C8B-B14F-4D97-AF65-F5344CB8AC3E}">
        <p14:creationId xmlns:p14="http://schemas.microsoft.com/office/powerpoint/2010/main" val="106470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Subset sum</a:t>
            </a:r>
          </a:p>
        </p:txBody>
      </p:sp>
      <p:sp>
        <p:nvSpPr>
          <p:cNvPr id="5" name="Content Placeholder 4"/>
          <p:cNvSpPr>
            <a:spLocks noGrp="1"/>
          </p:cNvSpPr>
          <p:nvPr>
            <p:ph idx="1"/>
          </p:nvPr>
        </p:nvSpPr>
        <p:spPr/>
        <p:txBody>
          <a:bodyPr>
            <a:normAutofit/>
          </a:bodyPr>
          <a:lstStyle/>
          <a:p>
            <a:r>
              <a:rPr lang="en-US" dirty="0"/>
              <a:t>Let's say that we have a series of </a:t>
            </a:r>
            <a:r>
              <a:rPr lang="en-US" b="1" i="1" dirty="0"/>
              <a:t>n</a:t>
            </a:r>
            <a:r>
              <a:rPr lang="en-US" dirty="0"/>
              <a:t> jobs that we can run on a single machine</a:t>
            </a:r>
          </a:p>
          <a:p>
            <a:r>
              <a:rPr lang="en-US" dirty="0"/>
              <a:t>Each job </a:t>
            </a:r>
            <a:r>
              <a:rPr lang="en-US" b="1" i="1" dirty="0" err="1"/>
              <a:t>i</a:t>
            </a:r>
            <a:r>
              <a:rPr lang="en-US" dirty="0"/>
              <a:t> takes time </a:t>
            </a:r>
            <a:r>
              <a:rPr lang="en-US" b="1" i="1" dirty="0" err="1"/>
              <a:t>w</a:t>
            </a:r>
            <a:r>
              <a:rPr lang="en-US" b="1" i="1" baseline="-25000" dirty="0" err="1"/>
              <a:t>i</a:t>
            </a:r>
            <a:endParaRPr lang="en-US" b="1" i="1" baseline="-25000" dirty="0"/>
          </a:p>
          <a:p>
            <a:r>
              <a:rPr lang="en-US" dirty="0"/>
              <a:t>We must finish all jobs before time </a:t>
            </a:r>
            <a:r>
              <a:rPr lang="en-US" b="1" i="1" dirty="0"/>
              <a:t>W</a:t>
            </a:r>
          </a:p>
          <a:p>
            <a:r>
              <a:rPr lang="en-US" dirty="0"/>
              <a:t>We want to keep the machine as busy as possible, working on jobs until as close to </a:t>
            </a:r>
            <a:r>
              <a:rPr lang="en-US" b="1" i="1" dirty="0"/>
              <a:t>W</a:t>
            </a:r>
            <a:r>
              <a:rPr lang="en-US" dirty="0"/>
              <a:t> as we can</a:t>
            </a:r>
          </a:p>
        </p:txBody>
      </p:sp>
    </p:spTree>
    <p:extLst>
      <p:ext uri="{BB962C8B-B14F-4D97-AF65-F5344CB8AC3E}">
        <p14:creationId xmlns:p14="http://schemas.microsoft.com/office/powerpoint/2010/main" val="333042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new recurrence</a:t>
            </a:r>
          </a:p>
        </p:txBody>
      </p:sp>
      <p:sp>
        <p:nvSpPr>
          <p:cNvPr id="3" name="Content Placeholder 2"/>
          <p:cNvSpPr>
            <a:spLocks noGrp="1"/>
          </p:cNvSpPr>
          <p:nvPr>
            <p:ph idx="1"/>
          </p:nvPr>
        </p:nvSpPr>
        <p:spPr/>
        <p:txBody>
          <a:bodyPr/>
          <a:lstStyle/>
          <a:p>
            <a:r>
              <a:rPr lang="en-US" dirty="0"/>
              <a:t>If job </a:t>
            </a:r>
            <a:r>
              <a:rPr lang="en-US" b="1" i="1" dirty="0"/>
              <a:t>n</a:t>
            </a:r>
            <a:r>
              <a:rPr lang="en-US" dirty="0"/>
              <a:t> is not in the optimal set, OPT(</a:t>
            </a:r>
            <a:r>
              <a:rPr lang="en-US" b="1" i="1" dirty="0"/>
              <a:t>n</a:t>
            </a:r>
            <a:r>
              <a:rPr lang="en-US" dirty="0"/>
              <a:t>, </a:t>
            </a:r>
            <a:r>
              <a:rPr lang="en-US" b="1" i="1" dirty="0"/>
              <a:t>W</a:t>
            </a:r>
            <a:r>
              <a:rPr lang="en-US" dirty="0"/>
              <a:t>) = OPT(</a:t>
            </a:r>
            <a:r>
              <a:rPr lang="en-US" b="1" i="1" dirty="0"/>
              <a:t>n</a:t>
            </a:r>
            <a:r>
              <a:rPr lang="en-US" dirty="0"/>
              <a:t> – 1, </a:t>
            </a:r>
            <a:r>
              <a:rPr lang="en-US" b="1" i="1" dirty="0"/>
              <a:t>W</a:t>
            </a:r>
            <a:r>
              <a:rPr lang="en-US" dirty="0"/>
              <a:t>)</a:t>
            </a:r>
          </a:p>
          <a:p>
            <a:r>
              <a:rPr lang="en-US" dirty="0"/>
              <a:t>If job </a:t>
            </a:r>
            <a:r>
              <a:rPr lang="en-US" b="1" i="1" dirty="0"/>
              <a:t>n</a:t>
            </a:r>
            <a:r>
              <a:rPr lang="en-US" dirty="0"/>
              <a:t> is in the optimal set, OPT(</a:t>
            </a:r>
            <a:r>
              <a:rPr lang="en-US" b="1" i="1" dirty="0"/>
              <a:t>n</a:t>
            </a:r>
            <a:r>
              <a:rPr lang="en-US" dirty="0"/>
              <a:t>, </a:t>
            </a:r>
            <a:r>
              <a:rPr lang="en-US" b="1" i="1" dirty="0"/>
              <a:t>W</a:t>
            </a:r>
            <a:r>
              <a:rPr lang="en-US" dirty="0"/>
              <a:t>) = </a:t>
            </a:r>
            <a:r>
              <a:rPr lang="en-US" b="1" i="1" dirty="0" err="1"/>
              <a:t>w</a:t>
            </a:r>
            <a:r>
              <a:rPr lang="en-US" b="1" i="1" baseline="-25000" dirty="0" err="1"/>
              <a:t>n</a:t>
            </a:r>
            <a:r>
              <a:rPr lang="en-US" dirty="0"/>
              <a:t> + OPT(</a:t>
            </a:r>
            <a:r>
              <a:rPr lang="en-US" b="1" i="1" dirty="0"/>
              <a:t>n</a:t>
            </a:r>
            <a:r>
              <a:rPr lang="en-US" dirty="0"/>
              <a:t> – 1, </a:t>
            </a:r>
            <a:r>
              <a:rPr lang="en-US" b="1" i="1" dirty="0"/>
              <a:t>W</a:t>
            </a:r>
            <a:r>
              <a:rPr lang="en-US" dirty="0"/>
              <a:t> – </a:t>
            </a:r>
            <a:r>
              <a:rPr lang="en-US" b="1" i="1" dirty="0" err="1"/>
              <a:t>w</a:t>
            </a:r>
            <a:r>
              <a:rPr lang="en-US" b="1" i="1" baseline="-25000" dirty="0" err="1"/>
              <a:t>n</a:t>
            </a:r>
            <a:r>
              <a:rPr lang="en-US" dirty="0"/>
              <a:t>)</a:t>
            </a:r>
          </a:p>
          <a:p>
            <a:r>
              <a:rPr lang="en-US" dirty="0"/>
              <a:t>We can make the full recurrence for all possible weight values:</a:t>
            </a:r>
          </a:p>
          <a:p>
            <a:pPr lvl="1"/>
            <a:r>
              <a:rPr lang="en-US" dirty="0"/>
              <a:t>If </a:t>
            </a:r>
            <a:r>
              <a:rPr lang="en-US" b="1" i="1" dirty="0"/>
              <a:t>w</a:t>
            </a:r>
            <a:r>
              <a:rPr lang="en-US" dirty="0"/>
              <a:t> &lt; </a:t>
            </a:r>
            <a:r>
              <a:rPr lang="en-US" b="1" i="1" dirty="0" err="1"/>
              <a:t>w</a:t>
            </a:r>
            <a:r>
              <a:rPr lang="en-US" b="1" i="1" baseline="-25000" dirty="0" err="1"/>
              <a:t>i</a:t>
            </a:r>
            <a:r>
              <a:rPr lang="en-US" dirty="0"/>
              <a:t>, then OPT(</a:t>
            </a:r>
            <a:r>
              <a:rPr lang="en-US" b="1" i="1" dirty="0" err="1"/>
              <a:t>i</a:t>
            </a:r>
            <a:r>
              <a:rPr lang="en-US" dirty="0"/>
              <a:t>, </a:t>
            </a:r>
            <a:r>
              <a:rPr lang="en-US" b="1" i="1" dirty="0"/>
              <a:t>w</a:t>
            </a:r>
            <a:r>
              <a:rPr lang="en-US" dirty="0"/>
              <a:t>) = OPT(</a:t>
            </a:r>
            <a:r>
              <a:rPr lang="en-US" b="1" i="1" dirty="0" err="1"/>
              <a:t>i</a:t>
            </a:r>
            <a:r>
              <a:rPr lang="en-US" dirty="0"/>
              <a:t> – 1, </a:t>
            </a:r>
            <a:r>
              <a:rPr lang="en-US" b="1" i="1" dirty="0"/>
              <a:t>w</a:t>
            </a:r>
            <a:r>
              <a:rPr lang="en-US" dirty="0"/>
              <a:t>)</a:t>
            </a:r>
          </a:p>
          <a:p>
            <a:pPr lvl="1"/>
            <a:r>
              <a:rPr lang="en-US" dirty="0"/>
              <a:t>Otherwise, OPT(</a:t>
            </a:r>
            <a:r>
              <a:rPr lang="en-US" b="1" i="1" dirty="0" err="1"/>
              <a:t>i</a:t>
            </a:r>
            <a:r>
              <a:rPr lang="en-US" dirty="0"/>
              <a:t>, </a:t>
            </a:r>
            <a:r>
              <a:rPr lang="en-US" b="1" i="1" dirty="0"/>
              <a:t>w</a:t>
            </a:r>
            <a:r>
              <a:rPr lang="en-US" dirty="0"/>
              <a:t>) = max(OPT(</a:t>
            </a:r>
            <a:r>
              <a:rPr lang="en-US" b="1" i="1" dirty="0" err="1"/>
              <a:t>i</a:t>
            </a:r>
            <a:r>
              <a:rPr lang="en-US" dirty="0"/>
              <a:t> – 1, </a:t>
            </a:r>
            <a:r>
              <a:rPr lang="en-US" b="1" i="1" dirty="0"/>
              <a:t>w</a:t>
            </a:r>
            <a:r>
              <a:rPr lang="en-US" dirty="0"/>
              <a:t>), </a:t>
            </a:r>
            <a:r>
              <a:rPr lang="en-US" b="1" i="1" dirty="0" err="1"/>
              <a:t>w</a:t>
            </a:r>
            <a:r>
              <a:rPr lang="en-US" b="1" i="1" baseline="-25000" dirty="0" err="1"/>
              <a:t>i</a:t>
            </a:r>
            <a:r>
              <a:rPr lang="en-US" dirty="0"/>
              <a:t> + OPT(</a:t>
            </a:r>
            <a:r>
              <a:rPr lang="en-US" b="1" i="1" dirty="0" err="1"/>
              <a:t>i</a:t>
            </a:r>
            <a:r>
              <a:rPr lang="en-US" dirty="0"/>
              <a:t> – 1, </a:t>
            </a:r>
            <a:r>
              <a:rPr lang="en-US" b="1" i="1" dirty="0"/>
              <a:t>w</a:t>
            </a:r>
            <a:r>
              <a:rPr lang="en-US" dirty="0"/>
              <a:t> – </a:t>
            </a:r>
            <a:r>
              <a:rPr lang="en-US" b="1" i="1" dirty="0" err="1"/>
              <a:t>w</a:t>
            </a:r>
            <a:r>
              <a:rPr lang="en-US" b="1" i="1" baseline="-25000" dirty="0" err="1"/>
              <a:t>i</a:t>
            </a:r>
            <a:r>
              <a:rPr lang="en-US" dirty="0"/>
              <a:t>))</a:t>
            </a:r>
          </a:p>
        </p:txBody>
      </p:sp>
    </p:spTree>
    <p:extLst>
      <p:ext uri="{BB962C8B-B14F-4D97-AF65-F5344CB8AC3E}">
        <p14:creationId xmlns:p14="http://schemas.microsoft.com/office/powerpoint/2010/main" val="264655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Subset-Sum(</a:t>
            </a:r>
            <a:r>
              <a:rPr lang="en-US" i="1" dirty="0" err="1"/>
              <a:t>n</a:t>
            </a:r>
            <a:r>
              <a:rPr lang="en-US" dirty="0" err="1"/>
              <a:t>,</a:t>
            </a:r>
            <a:r>
              <a:rPr lang="en-US" i="1" dirty="0" err="1"/>
              <a:t>W</a:t>
            </a:r>
            <a:r>
              <a:rPr lang="en-US" dirty="0"/>
              <a:t>)</a:t>
            </a:r>
          </a:p>
        </p:txBody>
      </p:sp>
      <p:sp>
        <p:nvSpPr>
          <p:cNvPr id="3" name="Content Placeholder 2"/>
          <p:cNvSpPr>
            <a:spLocks noGrp="1"/>
          </p:cNvSpPr>
          <p:nvPr>
            <p:ph idx="1"/>
          </p:nvPr>
        </p:nvSpPr>
        <p:spPr>
          <a:xfrm>
            <a:off x="609600" y="1775192"/>
            <a:ext cx="10972800" cy="4625609"/>
          </a:xfrm>
        </p:spPr>
        <p:txBody>
          <a:bodyPr>
            <a:noAutofit/>
          </a:bodyPr>
          <a:lstStyle/>
          <a:p>
            <a:r>
              <a:rPr lang="en-US" sz="2800" dirty="0"/>
              <a:t>Create 2D array </a:t>
            </a:r>
            <a:r>
              <a:rPr lang="en-US" sz="2800" b="1" i="1" dirty="0"/>
              <a:t>M</a:t>
            </a:r>
            <a:r>
              <a:rPr lang="en-US" sz="2800" dirty="0"/>
              <a:t>[0…</a:t>
            </a:r>
            <a:r>
              <a:rPr lang="en-US" sz="2800" b="1" i="1" dirty="0"/>
              <a:t>n</a:t>
            </a:r>
            <a:r>
              <a:rPr lang="en-US" sz="2800" dirty="0"/>
              <a:t>][0…</a:t>
            </a:r>
            <a:r>
              <a:rPr lang="en-US" sz="2800" b="1" i="1" dirty="0"/>
              <a:t>W</a:t>
            </a:r>
            <a:r>
              <a:rPr lang="en-US" sz="2800" dirty="0"/>
              <a:t>]</a:t>
            </a:r>
          </a:p>
          <a:p>
            <a:r>
              <a:rPr lang="en-US" sz="2800" dirty="0"/>
              <a:t>For </a:t>
            </a:r>
            <a:r>
              <a:rPr lang="en-US" sz="2800" b="1" i="1" dirty="0"/>
              <a:t>w</a:t>
            </a:r>
            <a:r>
              <a:rPr lang="en-US" sz="2800" dirty="0"/>
              <a:t> from 1 to </a:t>
            </a:r>
            <a:r>
              <a:rPr lang="en-US" sz="2800" b="1" i="1" dirty="0"/>
              <a:t>W</a:t>
            </a:r>
          </a:p>
          <a:p>
            <a:pPr lvl="1"/>
            <a:r>
              <a:rPr lang="en-US" dirty="0"/>
              <a:t>Initialize </a:t>
            </a:r>
            <a:r>
              <a:rPr lang="en-US" b="1" i="1" dirty="0"/>
              <a:t>M</a:t>
            </a:r>
            <a:r>
              <a:rPr lang="en-US" dirty="0"/>
              <a:t>[0][</a:t>
            </a:r>
            <a:r>
              <a:rPr lang="en-US" b="1" i="1" dirty="0"/>
              <a:t>w</a:t>
            </a:r>
            <a:r>
              <a:rPr lang="en-US" dirty="0"/>
              <a:t>] = 0</a:t>
            </a:r>
          </a:p>
          <a:p>
            <a:r>
              <a:rPr lang="en-US" sz="2800" dirty="0"/>
              <a:t>For </a:t>
            </a:r>
            <a:r>
              <a:rPr lang="en-US" sz="2800" b="1" i="1" dirty="0" err="1"/>
              <a:t>i</a:t>
            </a:r>
            <a:r>
              <a:rPr lang="en-US" sz="2800" dirty="0"/>
              <a:t> from 1 to n</a:t>
            </a:r>
          </a:p>
          <a:p>
            <a:pPr lvl="1"/>
            <a:r>
              <a:rPr lang="en-US" dirty="0"/>
              <a:t>For </a:t>
            </a:r>
            <a:r>
              <a:rPr lang="en-US" b="1" i="1" dirty="0"/>
              <a:t>w</a:t>
            </a:r>
            <a:r>
              <a:rPr lang="en-US" dirty="0"/>
              <a:t> from 0 to </a:t>
            </a:r>
            <a:r>
              <a:rPr lang="en-US" b="1" i="1" dirty="0"/>
              <a:t>W</a:t>
            </a:r>
            <a:endParaRPr lang="en-US" dirty="0"/>
          </a:p>
          <a:p>
            <a:pPr lvl="2"/>
            <a:r>
              <a:rPr lang="en-US" sz="2800" dirty="0"/>
              <a:t>If </a:t>
            </a:r>
            <a:r>
              <a:rPr lang="en-US" sz="2800" b="1" i="1" dirty="0"/>
              <a:t>w</a:t>
            </a:r>
            <a:r>
              <a:rPr lang="en-US" sz="2800" dirty="0"/>
              <a:t> &lt; </a:t>
            </a:r>
            <a:r>
              <a:rPr lang="en-US" sz="2800" b="1" i="1" dirty="0" err="1"/>
              <a:t>w</a:t>
            </a:r>
            <a:r>
              <a:rPr lang="en-US" sz="2800" b="1" i="1" baseline="-25000" dirty="0" err="1"/>
              <a:t>i</a:t>
            </a:r>
            <a:r>
              <a:rPr lang="en-US" sz="2800" dirty="0"/>
              <a:t>, then </a:t>
            </a:r>
          </a:p>
          <a:p>
            <a:pPr lvl="3"/>
            <a:r>
              <a:rPr lang="en-US" sz="2800" dirty="0"/>
              <a:t>OPT(</a:t>
            </a:r>
            <a:r>
              <a:rPr lang="en-US" sz="2800" b="1" i="1" dirty="0" err="1"/>
              <a:t>i</a:t>
            </a:r>
            <a:r>
              <a:rPr lang="en-US" sz="2800" dirty="0"/>
              <a:t>, </a:t>
            </a:r>
            <a:r>
              <a:rPr lang="en-US" sz="2800" b="1" i="1" dirty="0"/>
              <a:t>w</a:t>
            </a:r>
            <a:r>
              <a:rPr lang="en-US" sz="2800" dirty="0"/>
              <a:t>) = OPT(</a:t>
            </a:r>
            <a:r>
              <a:rPr lang="en-US" sz="2800" b="1" i="1" dirty="0" err="1"/>
              <a:t>i</a:t>
            </a:r>
            <a:r>
              <a:rPr lang="en-US" sz="2800" dirty="0"/>
              <a:t> – 1, </a:t>
            </a:r>
            <a:r>
              <a:rPr lang="en-US" sz="2800" b="1" i="1" dirty="0"/>
              <a:t>w</a:t>
            </a:r>
            <a:r>
              <a:rPr lang="en-US" sz="2800" dirty="0"/>
              <a:t>)</a:t>
            </a:r>
          </a:p>
          <a:p>
            <a:pPr lvl="2"/>
            <a:r>
              <a:rPr lang="en-US" sz="2800" dirty="0"/>
              <a:t>Else</a:t>
            </a:r>
          </a:p>
          <a:p>
            <a:pPr lvl="3"/>
            <a:r>
              <a:rPr lang="en-US" sz="2700" dirty="0"/>
              <a:t>OPT(</a:t>
            </a:r>
            <a:r>
              <a:rPr lang="en-US" sz="2700" b="1" i="1" dirty="0" err="1"/>
              <a:t>i</a:t>
            </a:r>
            <a:r>
              <a:rPr lang="en-US" sz="2700" dirty="0"/>
              <a:t>, </a:t>
            </a:r>
            <a:r>
              <a:rPr lang="en-US" sz="2700" b="1" i="1" dirty="0"/>
              <a:t>w</a:t>
            </a:r>
            <a:r>
              <a:rPr lang="en-US" sz="2700" dirty="0"/>
              <a:t>) = max(OPT(</a:t>
            </a:r>
            <a:r>
              <a:rPr lang="en-US" sz="2700" b="1" i="1" dirty="0" err="1"/>
              <a:t>i</a:t>
            </a:r>
            <a:r>
              <a:rPr lang="en-US" sz="2700" dirty="0"/>
              <a:t> – 1, </a:t>
            </a:r>
            <a:r>
              <a:rPr lang="en-US" sz="2700" b="1" i="1" dirty="0"/>
              <a:t>w</a:t>
            </a:r>
            <a:r>
              <a:rPr lang="en-US" sz="2700" dirty="0"/>
              <a:t>), </a:t>
            </a:r>
            <a:r>
              <a:rPr lang="en-US" sz="2700" b="1" i="1" dirty="0" err="1"/>
              <a:t>w</a:t>
            </a:r>
            <a:r>
              <a:rPr lang="en-US" sz="2700" b="1" i="1" baseline="-25000" dirty="0" err="1"/>
              <a:t>i</a:t>
            </a:r>
            <a:r>
              <a:rPr lang="en-US" sz="2700" dirty="0"/>
              <a:t> + OPT(</a:t>
            </a:r>
            <a:r>
              <a:rPr lang="en-US" sz="2700" b="1" i="1" dirty="0" err="1"/>
              <a:t>i</a:t>
            </a:r>
            <a:r>
              <a:rPr lang="en-US" sz="2700" dirty="0"/>
              <a:t> – 1, </a:t>
            </a:r>
            <a:r>
              <a:rPr lang="en-US" sz="2700" b="1" i="1" dirty="0"/>
              <a:t>w</a:t>
            </a:r>
            <a:r>
              <a:rPr lang="en-US" sz="2700" dirty="0"/>
              <a:t> – </a:t>
            </a:r>
            <a:r>
              <a:rPr lang="en-US" sz="2700" b="1" i="1" dirty="0" err="1"/>
              <a:t>w</a:t>
            </a:r>
            <a:r>
              <a:rPr lang="en-US" sz="2700" b="1" i="1" baseline="-25000" dirty="0" err="1"/>
              <a:t>i</a:t>
            </a:r>
            <a:r>
              <a:rPr lang="en-US" sz="2700" dirty="0"/>
              <a:t>))</a:t>
            </a:r>
          </a:p>
          <a:p>
            <a:r>
              <a:rPr lang="en-US" sz="2800" dirty="0"/>
              <a:t>Return </a:t>
            </a:r>
            <a:r>
              <a:rPr lang="en-US" sz="2800" b="1" i="1" dirty="0"/>
              <a:t>M</a:t>
            </a:r>
            <a:r>
              <a:rPr lang="en-US" sz="2800" dirty="0"/>
              <a:t>[</a:t>
            </a:r>
            <a:r>
              <a:rPr lang="en-US" sz="2800" b="1" i="1" dirty="0"/>
              <a:t>n</a:t>
            </a:r>
            <a:r>
              <a:rPr lang="en-US" sz="2800" dirty="0"/>
              <a:t>][</a:t>
            </a:r>
            <a:r>
              <a:rPr lang="en-US" sz="2800" b="1" i="1" dirty="0"/>
              <a:t>W</a:t>
            </a:r>
            <a:r>
              <a:rPr lang="en-US" sz="2800" dirty="0"/>
              <a:t>]</a:t>
            </a:r>
          </a:p>
        </p:txBody>
      </p:sp>
    </p:spTree>
    <p:extLst>
      <p:ext uri="{BB962C8B-B14F-4D97-AF65-F5344CB8AC3E}">
        <p14:creationId xmlns:p14="http://schemas.microsoft.com/office/powerpoint/2010/main" val="419505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that look like?</a:t>
            </a:r>
          </a:p>
        </p:txBody>
      </p:sp>
      <p:sp>
        <p:nvSpPr>
          <p:cNvPr id="3" name="Content Placeholder 2"/>
          <p:cNvSpPr>
            <a:spLocks noGrp="1"/>
          </p:cNvSpPr>
          <p:nvPr>
            <p:ph idx="1"/>
          </p:nvPr>
        </p:nvSpPr>
        <p:spPr/>
        <p:txBody>
          <a:bodyPr>
            <a:normAutofit/>
          </a:bodyPr>
          <a:lstStyle/>
          <a:p>
            <a:r>
              <a:rPr lang="en-US" dirty="0"/>
              <a:t>We're building a big 2D array</a:t>
            </a:r>
          </a:p>
          <a:p>
            <a:r>
              <a:rPr lang="en-US" dirty="0"/>
              <a:t>Its  size is </a:t>
            </a:r>
            <a:r>
              <a:rPr lang="en-US" b="1" i="1" dirty="0" err="1"/>
              <a:t>nW</a:t>
            </a:r>
            <a:endParaRPr lang="en-US" b="1" i="1" dirty="0"/>
          </a:p>
          <a:p>
            <a:pPr lvl="1"/>
            <a:r>
              <a:rPr lang="en-US" b="1" i="1" dirty="0"/>
              <a:t>n</a:t>
            </a:r>
            <a:r>
              <a:rPr lang="en-US" dirty="0"/>
              <a:t> is the number of items</a:t>
            </a:r>
          </a:p>
          <a:p>
            <a:pPr lvl="1"/>
            <a:r>
              <a:rPr lang="en-US" b="1" i="1" dirty="0"/>
              <a:t>W</a:t>
            </a:r>
            <a:r>
              <a:rPr lang="en-US" dirty="0"/>
              <a:t> is the maximum weight</a:t>
            </a:r>
          </a:p>
          <a:p>
            <a:pPr lvl="1"/>
            <a:r>
              <a:rPr lang="en-US" dirty="0"/>
              <a:t>Actually, it's got one more row and one more column, just to make things easier</a:t>
            </a:r>
          </a:p>
          <a:p>
            <a:r>
              <a:rPr lang="en-US" dirty="0"/>
              <a:t>The book makes this array with row 0 at the  bottom</a:t>
            </a:r>
          </a:p>
          <a:p>
            <a:r>
              <a:rPr lang="en-US" dirty="0"/>
              <a:t>I've never seen anyone else do that</a:t>
            </a:r>
          </a:p>
          <a:p>
            <a:r>
              <a:rPr lang="en-US" dirty="0"/>
              <a:t>I'm going to put row 0 at the  top</a:t>
            </a:r>
          </a:p>
        </p:txBody>
      </p:sp>
    </p:spTree>
    <p:extLst>
      <p:ext uri="{BB962C8B-B14F-4D97-AF65-F5344CB8AC3E}">
        <p14:creationId xmlns:p14="http://schemas.microsoft.com/office/powerpoint/2010/main" val="241210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Review</a:t>
            </a: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3546185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a:t>
            </a:r>
            <a:r>
              <a:rPr lang="en-US" i="1" dirty="0"/>
              <a:t>M</a:t>
            </a:r>
            <a:r>
              <a:rPr lang="en-US" dirty="0"/>
              <a:t> of OPT values</a:t>
            </a:r>
          </a:p>
        </p:txBody>
      </p:sp>
      <p:graphicFrame>
        <p:nvGraphicFramePr>
          <p:cNvPr id="4" name="Content Placeholder 3"/>
          <p:cNvGraphicFramePr>
            <a:graphicFrameLocks noGrp="1"/>
          </p:cNvGraphicFramePr>
          <p:nvPr>
            <p:ph idx="1"/>
            <p:extLst/>
          </p:nvPr>
        </p:nvGraphicFramePr>
        <p:xfrm>
          <a:off x="1371601" y="1687830"/>
          <a:ext cx="9067799" cy="5151120"/>
        </p:xfrm>
        <a:graphic>
          <a:graphicData uri="http://schemas.openxmlformats.org/drawingml/2006/table">
            <a:tbl>
              <a:tblPr firstRow="1" bandRow="1">
                <a:tableStyleId>{5940675A-B579-460E-94D1-54222C63F5DA}</a:tableStyleId>
              </a:tblPr>
              <a:tblGrid>
                <a:gridCol w="697523">
                  <a:extLst>
                    <a:ext uri="{9D8B030D-6E8A-4147-A177-3AD203B41FA5}">
                      <a16:colId xmlns:a16="http://schemas.microsoft.com/office/drawing/2014/main" val="20000"/>
                    </a:ext>
                  </a:extLst>
                </a:gridCol>
                <a:gridCol w="697523">
                  <a:extLst>
                    <a:ext uri="{9D8B030D-6E8A-4147-A177-3AD203B41FA5}">
                      <a16:colId xmlns:a16="http://schemas.microsoft.com/office/drawing/2014/main" val="20001"/>
                    </a:ext>
                  </a:extLst>
                </a:gridCol>
                <a:gridCol w="697523">
                  <a:extLst>
                    <a:ext uri="{9D8B030D-6E8A-4147-A177-3AD203B41FA5}">
                      <a16:colId xmlns:a16="http://schemas.microsoft.com/office/drawing/2014/main" val="20002"/>
                    </a:ext>
                  </a:extLst>
                </a:gridCol>
                <a:gridCol w="697523">
                  <a:extLst>
                    <a:ext uri="{9D8B030D-6E8A-4147-A177-3AD203B41FA5}">
                      <a16:colId xmlns:a16="http://schemas.microsoft.com/office/drawing/2014/main" val="20003"/>
                    </a:ext>
                  </a:extLst>
                </a:gridCol>
                <a:gridCol w="697523">
                  <a:extLst>
                    <a:ext uri="{9D8B030D-6E8A-4147-A177-3AD203B41FA5}">
                      <a16:colId xmlns:a16="http://schemas.microsoft.com/office/drawing/2014/main" val="20004"/>
                    </a:ext>
                  </a:extLst>
                </a:gridCol>
                <a:gridCol w="697523">
                  <a:extLst>
                    <a:ext uri="{9D8B030D-6E8A-4147-A177-3AD203B41FA5}">
                      <a16:colId xmlns:a16="http://schemas.microsoft.com/office/drawing/2014/main" val="20005"/>
                    </a:ext>
                  </a:extLst>
                </a:gridCol>
                <a:gridCol w="697523">
                  <a:extLst>
                    <a:ext uri="{9D8B030D-6E8A-4147-A177-3AD203B41FA5}">
                      <a16:colId xmlns:a16="http://schemas.microsoft.com/office/drawing/2014/main" val="20006"/>
                    </a:ext>
                  </a:extLst>
                </a:gridCol>
                <a:gridCol w="697523">
                  <a:extLst>
                    <a:ext uri="{9D8B030D-6E8A-4147-A177-3AD203B41FA5}">
                      <a16:colId xmlns:a16="http://schemas.microsoft.com/office/drawing/2014/main" val="20007"/>
                    </a:ext>
                  </a:extLst>
                </a:gridCol>
                <a:gridCol w="697523">
                  <a:extLst>
                    <a:ext uri="{9D8B030D-6E8A-4147-A177-3AD203B41FA5}">
                      <a16:colId xmlns:a16="http://schemas.microsoft.com/office/drawing/2014/main" val="20008"/>
                    </a:ext>
                  </a:extLst>
                </a:gridCol>
                <a:gridCol w="697523">
                  <a:extLst>
                    <a:ext uri="{9D8B030D-6E8A-4147-A177-3AD203B41FA5}">
                      <a16:colId xmlns:a16="http://schemas.microsoft.com/office/drawing/2014/main" val="20009"/>
                    </a:ext>
                  </a:extLst>
                </a:gridCol>
                <a:gridCol w="697523">
                  <a:extLst>
                    <a:ext uri="{9D8B030D-6E8A-4147-A177-3AD203B41FA5}">
                      <a16:colId xmlns:a16="http://schemas.microsoft.com/office/drawing/2014/main" val="20010"/>
                    </a:ext>
                  </a:extLst>
                </a:gridCol>
                <a:gridCol w="697523">
                  <a:extLst>
                    <a:ext uri="{9D8B030D-6E8A-4147-A177-3AD203B41FA5}">
                      <a16:colId xmlns:a16="http://schemas.microsoft.com/office/drawing/2014/main" val="20011"/>
                    </a:ext>
                  </a:extLst>
                </a:gridCol>
                <a:gridCol w="697523">
                  <a:extLst>
                    <a:ext uri="{9D8B030D-6E8A-4147-A177-3AD203B41FA5}">
                      <a16:colId xmlns:a16="http://schemas.microsoft.com/office/drawing/2014/main" val="20012"/>
                    </a:ext>
                  </a:extLst>
                </a:gridCol>
              </a:tblGrid>
              <a:tr h="370840">
                <a:tc>
                  <a:txBody>
                    <a:bodyPr/>
                    <a:lstStyle/>
                    <a:p>
                      <a:pPr algn="r"/>
                      <a:r>
                        <a:rPr lang="en-US" sz="2000" dirty="0"/>
                        <a:t>0</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tc>
                  <a:txBody>
                    <a:bodyPr/>
                    <a:lstStyle/>
                    <a:p>
                      <a:pPr algn="ctr"/>
                      <a:r>
                        <a:rPr lang="en-US" sz="2000" dirty="0"/>
                        <a:t>0</a:t>
                      </a: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algn="r"/>
                      <a:r>
                        <a:rPr lang="en-US" sz="2000" dirty="0"/>
                        <a:t>1</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extLst>
                  <a:ext uri="{0D108BD9-81ED-4DB2-BD59-A6C34878D82A}">
                    <a16:rowId xmlns:a16="http://schemas.microsoft.com/office/drawing/2014/main" val="10001"/>
                  </a:ext>
                </a:extLst>
              </a:tr>
              <a:tr h="370840">
                <a:tc>
                  <a:txBody>
                    <a:bodyPr/>
                    <a:lstStyle/>
                    <a:p>
                      <a:pPr algn="r"/>
                      <a:r>
                        <a:rPr lang="en-US" sz="2000" dirty="0"/>
                        <a:t>2</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extLst>
                  <a:ext uri="{0D108BD9-81ED-4DB2-BD59-A6C34878D82A}">
                    <a16:rowId xmlns:a16="http://schemas.microsoft.com/office/drawing/2014/main" val="10002"/>
                  </a:ext>
                </a:extLst>
              </a:tr>
              <a:tr h="370840">
                <a:tc>
                  <a:txBody>
                    <a:bodyPr/>
                    <a:lstStyle/>
                    <a:p>
                      <a:pPr algn="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extLst>
                  <a:ext uri="{0D108BD9-81ED-4DB2-BD59-A6C34878D82A}">
                    <a16:rowId xmlns:a16="http://schemas.microsoft.com/office/drawing/2014/main" val="10003"/>
                  </a:ext>
                </a:extLst>
              </a:tr>
              <a:tr h="370840">
                <a:tc>
                  <a:txBody>
                    <a:bodyPr/>
                    <a:lstStyle/>
                    <a:p>
                      <a:pPr algn="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extLst>
                  <a:ext uri="{0D108BD9-81ED-4DB2-BD59-A6C34878D82A}">
                    <a16:rowId xmlns:a16="http://schemas.microsoft.com/office/drawing/2014/main" val="10004"/>
                  </a:ext>
                </a:extLst>
              </a:tr>
              <a:tr h="370840">
                <a:tc>
                  <a:txBody>
                    <a:bodyPr/>
                    <a:lstStyle/>
                    <a:p>
                      <a:pPr algn="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extLst>
                  <a:ext uri="{0D108BD9-81ED-4DB2-BD59-A6C34878D82A}">
                    <a16:rowId xmlns:a16="http://schemas.microsoft.com/office/drawing/2014/main" val="10005"/>
                  </a:ext>
                </a:extLst>
              </a:tr>
              <a:tr h="370840">
                <a:tc>
                  <a:txBody>
                    <a:bodyPr/>
                    <a:lstStyle/>
                    <a:p>
                      <a:pPr algn="r"/>
                      <a:r>
                        <a:rPr lang="en-US" sz="2000" b="1" i="1" dirty="0" err="1"/>
                        <a:t>i</a:t>
                      </a:r>
                      <a:r>
                        <a:rPr lang="en-US" sz="2000" dirty="0"/>
                        <a:t> – 1</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6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6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extLst>
                  <a:ext uri="{0D108BD9-81ED-4DB2-BD59-A6C34878D82A}">
                    <a16:rowId xmlns:a16="http://schemas.microsoft.com/office/drawing/2014/main" val="10006"/>
                  </a:ext>
                </a:extLst>
              </a:tr>
              <a:tr h="370840">
                <a:tc>
                  <a:txBody>
                    <a:bodyPr/>
                    <a:lstStyle/>
                    <a:p>
                      <a:pPr algn="r"/>
                      <a:r>
                        <a:rPr lang="en-US" sz="2000" b="1" i="1" dirty="0" err="1"/>
                        <a:t>i</a:t>
                      </a:r>
                      <a:endParaRPr lang="en-US" sz="2000" b="1"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tc>
                <a:tc>
                  <a:txBody>
                    <a:bodyPr/>
                    <a:lstStyle/>
                    <a:p>
                      <a:endParaRPr lang="en-US" sz="2000"/>
                    </a:p>
                  </a:txBody>
                  <a:tcPr/>
                </a:tc>
                <a:tc>
                  <a:txBody>
                    <a:bodyPr/>
                    <a:lstStyle/>
                    <a:p>
                      <a:endParaRPr lang="en-US" sz="2000" dirty="0"/>
                    </a:p>
                  </a:txBody>
                  <a:tcPr/>
                </a:tc>
                <a:tc>
                  <a:txBody>
                    <a:bodyPr/>
                    <a:lstStyle/>
                    <a:p>
                      <a:endParaRPr lang="en-US" sz="2000"/>
                    </a:p>
                  </a:txBody>
                  <a:tcPr/>
                </a:tc>
                <a:tc>
                  <a:txBody>
                    <a:bodyPr/>
                    <a:lstStyle/>
                    <a:p>
                      <a:endParaRPr lang="en-US" sz="2000"/>
                    </a:p>
                  </a:txBody>
                  <a:tcPr/>
                </a:tc>
                <a:tc>
                  <a:txBody>
                    <a:bodyPr/>
                    <a:lstStyle/>
                    <a:p>
                      <a:endParaRPr lang="en-US" sz="2000" dirty="0"/>
                    </a:p>
                  </a:txBody>
                  <a:tcPr/>
                </a:tc>
                <a:extLst>
                  <a:ext uri="{0D108BD9-81ED-4DB2-BD59-A6C34878D82A}">
                    <a16:rowId xmlns:a16="http://schemas.microsoft.com/office/drawing/2014/main" val="10007"/>
                  </a:ext>
                </a:extLst>
              </a:tr>
              <a:tr h="370840">
                <a:tc>
                  <a:txBody>
                    <a:bodyPr/>
                    <a:lstStyle/>
                    <a:p>
                      <a:pPr algn="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a:p>
                  </a:txBody>
                  <a:tcPr/>
                </a:tc>
                <a:tc>
                  <a:txBody>
                    <a:bodyPr/>
                    <a:lstStyle/>
                    <a:p>
                      <a:endParaRPr lang="en-US" sz="2000"/>
                    </a:p>
                  </a:txBody>
                  <a:tcPr/>
                </a:tc>
                <a:tc>
                  <a:txBody>
                    <a:bodyPr/>
                    <a:lstStyle/>
                    <a:p>
                      <a:endParaRPr lang="en-US" sz="2000"/>
                    </a:p>
                  </a:txBody>
                  <a:tcPr/>
                </a:tc>
                <a:extLst>
                  <a:ext uri="{0D108BD9-81ED-4DB2-BD59-A6C34878D82A}">
                    <a16:rowId xmlns:a16="http://schemas.microsoft.com/office/drawing/2014/main" val="10008"/>
                  </a:ext>
                </a:extLst>
              </a:tr>
              <a:tr h="370840">
                <a:tc>
                  <a:txBody>
                    <a:bodyPr/>
                    <a:lstStyle/>
                    <a:p>
                      <a:pPr algn="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a:p>
                  </a:txBody>
                  <a:tcPr/>
                </a:tc>
                <a:extLst>
                  <a:ext uri="{0D108BD9-81ED-4DB2-BD59-A6C34878D82A}">
                    <a16:rowId xmlns:a16="http://schemas.microsoft.com/office/drawing/2014/main" val="10009"/>
                  </a:ext>
                </a:extLst>
              </a:tr>
              <a:tr h="370840">
                <a:tc>
                  <a:txBody>
                    <a:bodyPr/>
                    <a:lstStyle/>
                    <a:p>
                      <a:pPr algn="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US" sz="2000" dirty="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c>
                  <a:txBody>
                    <a:bodyPr/>
                    <a:lstStyle/>
                    <a:p>
                      <a:endParaRPr lang="en-US" sz="2000"/>
                    </a:p>
                  </a:txBody>
                  <a:tcPr/>
                </a:tc>
                <a:extLst>
                  <a:ext uri="{0D108BD9-81ED-4DB2-BD59-A6C34878D82A}">
                    <a16:rowId xmlns:a16="http://schemas.microsoft.com/office/drawing/2014/main" val="10010"/>
                  </a:ext>
                </a:extLst>
              </a:tr>
              <a:tr h="370840">
                <a:tc>
                  <a:txBody>
                    <a:bodyPr/>
                    <a:lstStyle/>
                    <a:p>
                      <a:pPr algn="r"/>
                      <a:r>
                        <a:rPr lang="en-US" sz="2000" b="1" i="1" dirty="0"/>
                        <a:t>n</a:t>
                      </a: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2000" dirty="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dirty="0"/>
                    </a:p>
                  </a:txBody>
                  <a:tcPr>
                    <a:lnB w="12700" cap="flat" cmpd="sng" algn="ctr">
                      <a:solidFill>
                        <a:schemeClr val="tx1"/>
                      </a:solidFill>
                      <a:prstDash val="solid"/>
                      <a:round/>
                      <a:headEnd type="none" w="med" len="med"/>
                      <a:tailEnd type="none" w="med" len="med"/>
                    </a:lnB>
                  </a:tcPr>
                </a:tc>
                <a:tc>
                  <a:txBody>
                    <a:bodyPr/>
                    <a:lstStyle/>
                    <a:p>
                      <a:endParaRPr lang="en-US" sz="2000" dirty="0"/>
                    </a:p>
                  </a:txBody>
                  <a:tcPr>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11"/>
                  </a:ext>
                </a:extLst>
              </a:tr>
              <a:tr h="370840">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600" b="1" i="1" dirty="0"/>
                        <a:t>w</a:t>
                      </a:r>
                      <a:r>
                        <a:rPr lang="en-US" sz="1600" dirty="0"/>
                        <a:t>- </a:t>
                      </a:r>
                      <a:r>
                        <a:rPr lang="en-US" sz="1600" b="1" i="1" dirty="0" err="1"/>
                        <a:t>w</a:t>
                      </a:r>
                      <a:r>
                        <a:rPr lang="en-US" sz="1600" b="1" i="1" baseline="-25000" dirty="0" err="1"/>
                        <a:t>i</a:t>
                      </a:r>
                      <a:endParaRPr lang="en-US" sz="1600" b="1" i="1" baseline="-25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b="1" i="1" dirty="0"/>
                        <a:t>w</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b="1" i="1" dirty="0"/>
                        <a:t>W</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cxnSp>
        <p:nvCxnSpPr>
          <p:cNvPr id="6" name="Straight Arrow Connector 5"/>
          <p:cNvCxnSpPr/>
          <p:nvPr/>
        </p:nvCxnSpPr>
        <p:spPr>
          <a:xfrm>
            <a:off x="6553200" y="4191000"/>
            <a:ext cx="0" cy="457200"/>
          </a:xfrm>
          <a:prstGeom prst="straightConnector1">
            <a:avLst/>
          </a:prstGeom>
          <a:ln w="38100">
            <a:solidFill>
              <a:schemeClr val="tx2">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105400" y="4263390"/>
            <a:ext cx="1447800" cy="461010"/>
          </a:xfrm>
          <a:prstGeom prst="straightConnector1">
            <a:avLst/>
          </a:prstGeom>
          <a:ln w="38100">
            <a:solidFill>
              <a:schemeClr val="tx2">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6979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a:t>
            </a:r>
          </a:p>
        </p:txBody>
      </p:sp>
      <p:sp>
        <p:nvSpPr>
          <p:cNvPr id="3" name="Content Placeholder 2"/>
          <p:cNvSpPr>
            <a:spLocks noGrp="1"/>
          </p:cNvSpPr>
          <p:nvPr>
            <p:ph idx="1"/>
          </p:nvPr>
        </p:nvSpPr>
        <p:spPr/>
        <p:txBody>
          <a:bodyPr>
            <a:normAutofit fontScale="92500" lnSpcReduction="10000"/>
          </a:bodyPr>
          <a:lstStyle/>
          <a:p>
            <a:r>
              <a:rPr lang="en-US" dirty="0"/>
              <a:t>The algorithm has a simple nested loop</a:t>
            </a:r>
          </a:p>
          <a:p>
            <a:pPr lvl="1"/>
            <a:r>
              <a:rPr lang="en-US" dirty="0"/>
              <a:t>The outer loop runs </a:t>
            </a:r>
            <a:r>
              <a:rPr lang="en-US" b="1" i="1" dirty="0"/>
              <a:t>n</a:t>
            </a:r>
            <a:r>
              <a:rPr lang="en-US" dirty="0"/>
              <a:t> + 1 times</a:t>
            </a:r>
          </a:p>
          <a:p>
            <a:pPr lvl="1"/>
            <a:r>
              <a:rPr lang="en-US" dirty="0"/>
              <a:t>The inner loop runs </a:t>
            </a:r>
            <a:r>
              <a:rPr lang="en-US" b="1" i="1" dirty="0"/>
              <a:t>W</a:t>
            </a:r>
            <a:r>
              <a:rPr lang="en-US" dirty="0"/>
              <a:t> + 1 times</a:t>
            </a:r>
          </a:p>
          <a:p>
            <a:r>
              <a:rPr lang="en-US" dirty="0"/>
              <a:t>The total running time is O(</a:t>
            </a:r>
            <a:r>
              <a:rPr lang="en-US" b="1" i="1" dirty="0" err="1"/>
              <a:t>nW</a:t>
            </a:r>
            <a:r>
              <a:rPr lang="en-US" dirty="0"/>
              <a:t>)</a:t>
            </a:r>
          </a:p>
          <a:p>
            <a:r>
              <a:rPr lang="en-US" dirty="0"/>
              <a:t>The space needed is also O(</a:t>
            </a:r>
            <a:r>
              <a:rPr lang="en-US" b="1" i="1" dirty="0" err="1"/>
              <a:t>nW</a:t>
            </a:r>
            <a:r>
              <a:rPr lang="en-US" dirty="0"/>
              <a:t>)</a:t>
            </a:r>
          </a:p>
          <a:p>
            <a:r>
              <a:rPr lang="en-US" dirty="0"/>
              <a:t>Note that this time is not polynomial in terms of </a:t>
            </a:r>
            <a:r>
              <a:rPr lang="en-US" b="1" i="1" dirty="0"/>
              <a:t>n</a:t>
            </a:r>
          </a:p>
          <a:p>
            <a:r>
              <a:rPr lang="en-US" dirty="0"/>
              <a:t>It's polynomial in </a:t>
            </a:r>
            <a:r>
              <a:rPr lang="en-US" b="1" i="1" dirty="0"/>
              <a:t>n</a:t>
            </a:r>
            <a:r>
              <a:rPr lang="en-US" dirty="0"/>
              <a:t> and </a:t>
            </a:r>
            <a:r>
              <a:rPr lang="en-US" b="1" i="1" dirty="0"/>
              <a:t>W</a:t>
            </a:r>
            <a:r>
              <a:rPr lang="en-US" dirty="0"/>
              <a:t>, but </a:t>
            </a:r>
            <a:r>
              <a:rPr lang="en-US" b="1" i="1" dirty="0"/>
              <a:t>W</a:t>
            </a:r>
            <a:r>
              <a:rPr lang="en-US" dirty="0"/>
              <a:t> is the maximum weight</a:t>
            </a:r>
          </a:p>
          <a:p>
            <a:pPr lvl="1"/>
            <a:r>
              <a:rPr lang="en-US" dirty="0"/>
              <a:t>Which could be huge!</a:t>
            </a:r>
          </a:p>
          <a:p>
            <a:r>
              <a:rPr lang="en-US" dirty="0"/>
              <a:t>We call running times like this </a:t>
            </a:r>
            <a:r>
              <a:rPr lang="en-US" b="1" dirty="0"/>
              <a:t>pseudo-polynomial</a:t>
            </a:r>
          </a:p>
          <a:p>
            <a:r>
              <a:rPr lang="en-US" dirty="0"/>
              <a:t>Things are fine if </a:t>
            </a:r>
            <a:r>
              <a:rPr lang="en-US" b="1" i="1" dirty="0"/>
              <a:t>W</a:t>
            </a:r>
            <a:r>
              <a:rPr lang="en-US" dirty="0"/>
              <a:t> is similar to </a:t>
            </a:r>
            <a:r>
              <a:rPr lang="en-US" b="1" i="1" dirty="0"/>
              <a:t>n</a:t>
            </a:r>
            <a:r>
              <a:rPr lang="en-US" dirty="0"/>
              <a:t>, but it could be huge!</a:t>
            </a:r>
          </a:p>
        </p:txBody>
      </p:sp>
    </p:spTree>
    <p:extLst>
      <p:ext uri="{BB962C8B-B14F-4D97-AF65-F5344CB8AC3E}">
        <p14:creationId xmlns:p14="http://schemas.microsoft.com/office/powerpoint/2010/main" val="280635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Subset sum example</a:t>
            </a:r>
          </a:p>
        </p:txBody>
      </p:sp>
      <p:sp>
        <p:nvSpPr>
          <p:cNvPr id="3" name="Content Placeholder 2"/>
          <p:cNvSpPr>
            <a:spLocks noGrp="1"/>
          </p:cNvSpPr>
          <p:nvPr>
            <p:ph idx="1"/>
          </p:nvPr>
        </p:nvSpPr>
        <p:spPr/>
        <p:txBody>
          <a:bodyPr/>
          <a:lstStyle/>
          <a:p>
            <a:r>
              <a:rPr lang="en-US" dirty="0"/>
              <a:t>Weights: 1, 8, 4, 2, 10</a:t>
            </a:r>
          </a:p>
          <a:p>
            <a:r>
              <a:rPr lang="en-US" dirty="0"/>
              <a:t>Maximum: 15</a:t>
            </a:r>
          </a:p>
          <a:p>
            <a:r>
              <a:rPr lang="en-US" dirty="0"/>
              <a:t>Create the table to find all of the optimal values that include items 1, 2,…, </a:t>
            </a:r>
            <a:r>
              <a:rPr lang="en-US" b="1" i="1" dirty="0" err="1"/>
              <a:t>i</a:t>
            </a:r>
            <a:r>
              <a:rPr lang="en-US" dirty="0"/>
              <a:t> for every possible weight </a:t>
            </a:r>
            <a:r>
              <a:rPr lang="en-US" b="1" i="1" dirty="0"/>
              <a:t>w</a:t>
            </a:r>
            <a:r>
              <a:rPr lang="en-US" dirty="0"/>
              <a:t> up to 15</a:t>
            </a:r>
          </a:p>
        </p:txBody>
      </p:sp>
    </p:spTree>
    <p:extLst>
      <p:ext uri="{BB962C8B-B14F-4D97-AF65-F5344CB8AC3E}">
        <p14:creationId xmlns:p14="http://schemas.microsoft.com/office/powerpoint/2010/main" val="264203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3BCCB-38D9-4B1E-8508-0820994CBF07}"/>
              </a:ext>
            </a:extLst>
          </p:cNvPr>
          <p:cNvSpPr>
            <a:spLocks noGrp="1"/>
          </p:cNvSpPr>
          <p:nvPr>
            <p:ph type="title"/>
          </p:nvPr>
        </p:nvSpPr>
        <p:spPr/>
        <p:txBody>
          <a:bodyPr/>
          <a:lstStyle/>
          <a:p>
            <a:r>
              <a:rPr lang="en-US" dirty="0"/>
              <a:t>Table to fill in</a:t>
            </a:r>
          </a:p>
        </p:txBody>
      </p:sp>
      <p:graphicFrame>
        <p:nvGraphicFramePr>
          <p:cNvPr id="4" name="Table 3">
            <a:extLst>
              <a:ext uri="{FF2B5EF4-FFF2-40B4-BE49-F238E27FC236}">
                <a16:creationId xmlns:a16="http://schemas.microsoft.com/office/drawing/2014/main" id="{CD3D9F19-742A-4D3D-98D9-BCBA8DC89367}"/>
              </a:ext>
            </a:extLst>
          </p:cNvPr>
          <p:cNvGraphicFramePr>
            <a:graphicFrameLocks noGrp="1"/>
          </p:cNvGraphicFramePr>
          <p:nvPr>
            <p:extLst/>
          </p:nvPr>
        </p:nvGraphicFramePr>
        <p:xfrm>
          <a:off x="609600" y="1828800"/>
          <a:ext cx="10972800" cy="4572001"/>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4088423855"/>
                    </a:ext>
                  </a:extLst>
                </a:gridCol>
                <a:gridCol w="609600">
                  <a:extLst>
                    <a:ext uri="{9D8B030D-6E8A-4147-A177-3AD203B41FA5}">
                      <a16:colId xmlns:a16="http://schemas.microsoft.com/office/drawing/2014/main" val="3459676201"/>
                    </a:ext>
                  </a:extLst>
                </a:gridCol>
                <a:gridCol w="609600">
                  <a:extLst>
                    <a:ext uri="{9D8B030D-6E8A-4147-A177-3AD203B41FA5}">
                      <a16:colId xmlns:a16="http://schemas.microsoft.com/office/drawing/2014/main" val="1897314601"/>
                    </a:ext>
                  </a:extLst>
                </a:gridCol>
                <a:gridCol w="609600">
                  <a:extLst>
                    <a:ext uri="{9D8B030D-6E8A-4147-A177-3AD203B41FA5}">
                      <a16:colId xmlns:a16="http://schemas.microsoft.com/office/drawing/2014/main" val="3354118849"/>
                    </a:ext>
                  </a:extLst>
                </a:gridCol>
                <a:gridCol w="609600">
                  <a:extLst>
                    <a:ext uri="{9D8B030D-6E8A-4147-A177-3AD203B41FA5}">
                      <a16:colId xmlns:a16="http://schemas.microsoft.com/office/drawing/2014/main" val="818574192"/>
                    </a:ext>
                  </a:extLst>
                </a:gridCol>
                <a:gridCol w="609600">
                  <a:extLst>
                    <a:ext uri="{9D8B030D-6E8A-4147-A177-3AD203B41FA5}">
                      <a16:colId xmlns:a16="http://schemas.microsoft.com/office/drawing/2014/main" val="2470211858"/>
                    </a:ext>
                  </a:extLst>
                </a:gridCol>
                <a:gridCol w="609600">
                  <a:extLst>
                    <a:ext uri="{9D8B030D-6E8A-4147-A177-3AD203B41FA5}">
                      <a16:colId xmlns:a16="http://schemas.microsoft.com/office/drawing/2014/main" val="2840938718"/>
                    </a:ext>
                  </a:extLst>
                </a:gridCol>
                <a:gridCol w="609600">
                  <a:extLst>
                    <a:ext uri="{9D8B030D-6E8A-4147-A177-3AD203B41FA5}">
                      <a16:colId xmlns:a16="http://schemas.microsoft.com/office/drawing/2014/main" val="2048988707"/>
                    </a:ext>
                  </a:extLst>
                </a:gridCol>
                <a:gridCol w="609600">
                  <a:extLst>
                    <a:ext uri="{9D8B030D-6E8A-4147-A177-3AD203B41FA5}">
                      <a16:colId xmlns:a16="http://schemas.microsoft.com/office/drawing/2014/main" val="3959164479"/>
                    </a:ext>
                  </a:extLst>
                </a:gridCol>
                <a:gridCol w="609600">
                  <a:extLst>
                    <a:ext uri="{9D8B030D-6E8A-4147-A177-3AD203B41FA5}">
                      <a16:colId xmlns:a16="http://schemas.microsoft.com/office/drawing/2014/main" val="1568733304"/>
                    </a:ext>
                  </a:extLst>
                </a:gridCol>
                <a:gridCol w="609600">
                  <a:extLst>
                    <a:ext uri="{9D8B030D-6E8A-4147-A177-3AD203B41FA5}">
                      <a16:colId xmlns:a16="http://schemas.microsoft.com/office/drawing/2014/main" val="2705218663"/>
                    </a:ext>
                  </a:extLst>
                </a:gridCol>
                <a:gridCol w="609600">
                  <a:extLst>
                    <a:ext uri="{9D8B030D-6E8A-4147-A177-3AD203B41FA5}">
                      <a16:colId xmlns:a16="http://schemas.microsoft.com/office/drawing/2014/main" val="563681662"/>
                    </a:ext>
                  </a:extLst>
                </a:gridCol>
                <a:gridCol w="609600">
                  <a:extLst>
                    <a:ext uri="{9D8B030D-6E8A-4147-A177-3AD203B41FA5}">
                      <a16:colId xmlns:a16="http://schemas.microsoft.com/office/drawing/2014/main" val="2998727087"/>
                    </a:ext>
                  </a:extLst>
                </a:gridCol>
                <a:gridCol w="609600">
                  <a:extLst>
                    <a:ext uri="{9D8B030D-6E8A-4147-A177-3AD203B41FA5}">
                      <a16:colId xmlns:a16="http://schemas.microsoft.com/office/drawing/2014/main" val="1871693623"/>
                    </a:ext>
                  </a:extLst>
                </a:gridCol>
                <a:gridCol w="609600">
                  <a:extLst>
                    <a:ext uri="{9D8B030D-6E8A-4147-A177-3AD203B41FA5}">
                      <a16:colId xmlns:a16="http://schemas.microsoft.com/office/drawing/2014/main" val="3677215076"/>
                    </a:ext>
                  </a:extLst>
                </a:gridCol>
                <a:gridCol w="609600">
                  <a:extLst>
                    <a:ext uri="{9D8B030D-6E8A-4147-A177-3AD203B41FA5}">
                      <a16:colId xmlns:a16="http://schemas.microsoft.com/office/drawing/2014/main" val="3245887726"/>
                    </a:ext>
                  </a:extLst>
                </a:gridCol>
                <a:gridCol w="609600">
                  <a:extLst>
                    <a:ext uri="{9D8B030D-6E8A-4147-A177-3AD203B41FA5}">
                      <a16:colId xmlns:a16="http://schemas.microsoft.com/office/drawing/2014/main" val="3828451637"/>
                    </a:ext>
                  </a:extLst>
                </a:gridCol>
                <a:gridCol w="609600">
                  <a:extLst>
                    <a:ext uri="{9D8B030D-6E8A-4147-A177-3AD203B41FA5}">
                      <a16:colId xmlns:a16="http://schemas.microsoft.com/office/drawing/2014/main" val="2728622702"/>
                    </a:ext>
                  </a:extLst>
                </a:gridCol>
              </a:tblGrid>
              <a:tr h="653143">
                <a:tc>
                  <a:txBody>
                    <a:bodyPr/>
                    <a:lstStyle/>
                    <a:p>
                      <a:pPr algn="ctr"/>
                      <a:r>
                        <a:rPr lang="en-US" sz="2000" i="1" dirty="0" err="1">
                          <a:solidFill>
                            <a:schemeClr val="accent1">
                              <a:lumMod val="20000"/>
                              <a:lumOff val="80000"/>
                            </a:schemeClr>
                          </a:solidFill>
                        </a:rPr>
                        <a:t>i</a:t>
                      </a:r>
                      <a:endParaRPr lang="en-US" sz="2000" i="1" dirty="0">
                        <a:solidFill>
                          <a:schemeClr val="accent1">
                            <a:lumMod val="20000"/>
                            <a:lumOff val="80000"/>
                          </a:schemeClr>
                        </a:solidFill>
                      </a:endParaRPr>
                    </a:p>
                  </a:txBody>
                  <a:tcPr marL="115597" marR="115597" marT="57799" marB="57799"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i="1" dirty="0" err="1">
                          <a:solidFill>
                            <a:schemeClr val="tx1"/>
                          </a:solidFill>
                        </a:rPr>
                        <a:t>w</a:t>
                      </a:r>
                      <a:r>
                        <a:rPr lang="en-US" sz="2000" i="1" baseline="-25000" dirty="0" err="1">
                          <a:solidFill>
                            <a:schemeClr val="tx1"/>
                          </a:solidFill>
                        </a:rPr>
                        <a:t>i</a:t>
                      </a:r>
                      <a:endParaRPr lang="en-US" sz="2000" i="1" baseline="-25000" dirty="0">
                        <a:solidFill>
                          <a:schemeClr val="tx1"/>
                        </a:solidFill>
                      </a:endParaRP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1</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2</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3</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4</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5</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6</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7</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8</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9</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10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11</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12</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13</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14</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tx1"/>
                          </a:solidFill>
                        </a:rPr>
                        <a:t>15</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974814906"/>
                  </a:ext>
                </a:extLst>
              </a:tr>
              <a:tr h="653143">
                <a:tc>
                  <a:txBody>
                    <a:bodyPr/>
                    <a:lstStyle/>
                    <a:p>
                      <a:pPr algn="ctr"/>
                      <a:r>
                        <a:rPr lang="en-US" sz="2300" b="1" dirty="0">
                          <a:solidFill>
                            <a:schemeClr val="accent1">
                              <a:lumMod val="20000"/>
                              <a:lumOff val="80000"/>
                            </a:schemeClr>
                          </a:solidFill>
                        </a:rPr>
                        <a:t>0</a:t>
                      </a:r>
                    </a:p>
                  </a:txBody>
                  <a:tcPr marL="115597" marR="115597" marT="57799" marB="57799"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b="1" dirty="0">
                          <a:solidFill>
                            <a:schemeClr val="tx1"/>
                          </a:solidFill>
                        </a:rPr>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9504105"/>
                  </a:ext>
                </a:extLst>
              </a:tr>
              <a:tr h="653143">
                <a:tc>
                  <a:txBody>
                    <a:bodyPr/>
                    <a:lstStyle/>
                    <a:p>
                      <a:pPr algn="ctr"/>
                      <a:r>
                        <a:rPr lang="en-US" sz="2300" b="1" dirty="0">
                          <a:solidFill>
                            <a:schemeClr val="accent1">
                              <a:lumMod val="20000"/>
                              <a:lumOff val="80000"/>
                            </a:schemeClr>
                          </a:solidFill>
                        </a:rPr>
                        <a:t>1</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b="1" dirty="0">
                          <a:solidFill>
                            <a:schemeClr val="tx1"/>
                          </a:solidFill>
                        </a:rPr>
                        <a:t>1</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2937426"/>
                  </a:ext>
                </a:extLst>
              </a:tr>
              <a:tr h="653143">
                <a:tc>
                  <a:txBody>
                    <a:bodyPr/>
                    <a:lstStyle/>
                    <a:p>
                      <a:pPr algn="ctr"/>
                      <a:r>
                        <a:rPr lang="en-US" sz="2300" b="1" dirty="0">
                          <a:solidFill>
                            <a:schemeClr val="accent1">
                              <a:lumMod val="20000"/>
                              <a:lumOff val="80000"/>
                            </a:schemeClr>
                          </a:solidFill>
                        </a:rPr>
                        <a:t>2</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b="1" dirty="0">
                          <a:solidFill>
                            <a:schemeClr val="tx1"/>
                          </a:solidFill>
                        </a:rPr>
                        <a:t>8</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4167362"/>
                  </a:ext>
                </a:extLst>
              </a:tr>
              <a:tr h="653143">
                <a:tc>
                  <a:txBody>
                    <a:bodyPr/>
                    <a:lstStyle/>
                    <a:p>
                      <a:pPr algn="ctr"/>
                      <a:r>
                        <a:rPr lang="en-US" sz="2300" b="1" dirty="0">
                          <a:solidFill>
                            <a:schemeClr val="accent1">
                              <a:lumMod val="20000"/>
                              <a:lumOff val="80000"/>
                            </a:schemeClr>
                          </a:solidFill>
                        </a:rPr>
                        <a:t>3</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b="1" dirty="0">
                          <a:solidFill>
                            <a:schemeClr val="tx1"/>
                          </a:solidFill>
                        </a:rPr>
                        <a:t>4</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408246"/>
                  </a:ext>
                </a:extLst>
              </a:tr>
              <a:tr h="653143">
                <a:tc>
                  <a:txBody>
                    <a:bodyPr/>
                    <a:lstStyle/>
                    <a:p>
                      <a:pPr algn="ctr"/>
                      <a:r>
                        <a:rPr lang="en-US" sz="2300" b="1" dirty="0">
                          <a:solidFill>
                            <a:schemeClr val="accent1">
                              <a:lumMod val="20000"/>
                              <a:lumOff val="80000"/>
                            </a:schemeClr>
                          </a:solidFill>
                        </a:rPr>
                        <a:t>4</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b="1" dirty="0">
                          <a:solidFill>
                            <a:schemeClr val="tx1"/>
                          </a:solidFill>
                        </a:rPr>
                        <a:t>2</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841593"/>
                  </a:ext>
                </a:extLst>
              </a:tr>
              <a:tr h="653143">
                <a:tc>
                  <a:txBody>
                    <a:bodyPr/>
                    <a:lstStyle/>
                    <a:p>
                      <a:pPr algn="ctr"/>
                      <a:r>
                        <a:rPr lang="en-US" sz="2300" b="1" dirty="0">
                          <a:solidFill>
                            <a:schemeClr val="accent1">
                              <a:lumMod val="20000"/>
                              <a:lumOff val="80000"/>
                            </a:schemeClr>
                          </a:solidFill>
                        </a:rPr>
                        <a:t>5</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b="1" dirty="0">
                          <a:solidFill>
                            <a:schemeClr val="tx1"/>
                          </a:solidFill>
                        </a:rPr>
                        <a:t>10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3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3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5339673"/>
                  </a:ext>
                </a:extLst>
              </a:tr>
            </a:tbl>
          </a:graphicData>
        </a:graphic>
      </p:graphicFrame>
    </p:spTree>
    <p:extLst>
      <p:ext uri="{BB962C8B-B14F-4D97-AF65-F5344CB8AC3E}">
        <p14:creationId xmlns:p14="http://schemas.microsoft.com/office/powerpoint/2010/main" val="4242166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Knapsack</a:t>
            </a:r>
          </a:p>
        </p:txBody>
      </p:sp>
      <p:sp>
        <p:nvSpPr>
          <p:cNvPr id="5" name="Content Placeholder 4"/>
          <p:cNvSpPr>
            <a:spLocks noGrp="1"/>
          </p:cNvSpPr>
          <p:nvPr>
            <p:ph idx="1"/>
          </p:nvPr>
        </p:nvSpPr>
        <p:spPr/>
        <p:txBody>
          <a:bodyPr>
            <a:normAutofit/>
          </a:bodyPr>
          <a:lstStyle/>
          <a:p>
            <a:r>
              <a:rPr lang="en-US" dirty="0"/>
              <a:t>The knapsack problem is a classic problem that extends subset sum a little</a:t>
            </a:r>
          </a:p>
          <a:p>
            <a:r>
              <a:rPr lang="en-US" dirty="0"/>
              <a:t>As before, there is a maximum capacity </a:t>
            </a:r>
            <a:r>
              <a:rPr lang="en-US" b="1" i="1" dirty="0"/>
              <a:t>W</a:t>
            </a:r>
            <a:r>
              <a:rPr lang="en-US" dirty="0"/>
              <a:t> and each item has a weight </a:t>
            </a:r>
            <a:r>
              <a:rPr lang="en-US" b="1" i="1" dirty="0" err="1"/>
              <a:t>w</a:t>
            </a:r>
            <a:r>
              <a:rPr lang="en-US" b="1" i="1" baseline="-25000" dirty="0" err="1"/>
              <a:t>i</a:t>
            </a:r>
            <a:endParaRPr lang="en-US" b="1" i="1" baseline="-25000" dirty="0"/>
          </a:p>
          <a:p>
            <a:r>
              <a:rPr lang="en-US" dirty="0"/>
              <a:t>Each item also has a value </a:t>
            </a:r>
            <a:r>
              <a:rPr lang="en-US" b="1" i="1" dirty="0"/>
              <a:t>v</a:t>
            </a:r>
            <a:r>
              <a:rPr lang="en-US" b="1" i="1" baseline="-25000" dirty="0"/>
              <a:t>i</a:t>
            </a:r>
          </a:p>
          <a:p>
            <a:r>
              <a:rPr lang="en-US" dirty="0"/>
              <a:t>The goal is to maximize the value of objects collected without exceeding the capacity</a:t>
            </a:r>
          </a:p>
          <a:p>
            <a:r>
              <a:rPr lang="en-US" dirty="0"/>
              <a:t>…like Indiana Jones trying to put the most valuable objects from a tomb into his limited-capacity knapsack</a:t>
            </a:r>
          </a:p>
        </p:txBody>
      </p:sp>
    </p:spTree>
    <p:extLst>
      <p:ext uri="{BB962C8B-B14F-4D97-AF65-F5344CB8AC3E}">
        <p14:creationId xmlns:p14="http://schemas.microsoft.com/office/powerpoint/2010/main" val="209476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easy extension</a:t>
            </a:r>
          </a:p>
        </p:txBody>
      </p:sp>
      <p:sp>
        <p:nvSpPr>
          <p:cNvPr id="3" name="Content Placeholder 2"/>
          <p:cNvSpPr>
            <a:spLocks noGrp="1"/>
          </p:cNvSpPr>
          <p:nvPr>
            <p:ph idx="1"/>
          </p:nvPr>
        </p:nvSpPr>
        <p:spPr/>
        <p:txBody>
          <a:bodyPr/>
          <a:lstStyle/>
          <a:p>
            <a:r>
              <a:rPr lang="en-US" dirty="0"/>
              <a:t>The knapsack problem is really the same problem, except that we are concerned with maximum </a:t>
            </a:r>
            <a:r>
              <a:rPr lang="en-US" b="1" dirty="0"/>
              <a:t>value</a:t>
            </a:r>
            <a:r>
              <a:rPr lang="en-US" dirty="0"/>
              <a:t> instead of maximum </a:t>
            </a:r>
            <a:r>
              <a:rPr lang="en-US" b="1" dirty="0"/>
              <a:t>weight</a:t>
            </a:r>
          </a:p>
          <a:p>
            <a:r>
              <a:rPr lang="en-US" dirty="0"/>
              <a:t>We need only to update the recurrence to keep the maximum value:</a:t>
            </a:r>
          </a:p>
          <a:p>
            <a:pPr lvl="1"/>
            <a:r>
              <a:rPr lang="en-US" dirty="0"/>
              <a:t>If </a:t>
            </a:r>
            <a:r>
              <a:rPr lang="en-US" b="1" i="1" dirty="0"/>
              <a:t>w</a:t>
            </a:r>
            <a:r>
              <a:rPr lang="en-US" dirty="0"/>
              <a:t> &lt; </a:t>
            </a:r>
            <a:r>
              <a:rPr lang="en-US" b="1" i="1" dirty="0" err="1"/>
              <a:t>w</a:t>
            </a:r>
            <a:r>
              <a:rPr lang="en-US" b="1" i="1" baseline="-25000" dirty="0" err="1"/>
              <a:t>i</a:t>
            </a:r>
            <a:r>
              <a:rPr lang="en-US" dirty="0"/>
              <a:t>, then OPT(</a:t>
            </a:r>
            <a:r>
              <a:rPr lang="en-US" b="1" i="1" dirty="0" err="1"/>
              <a:t>i</a:t>
            </a:r>
            <a:r>
              <a:rPr lang="en-US" dirty="0"/>
              <a:t>, </a:t>
            </a:r>
            <a:r>
              <a:rPr lang="en-US" b="1" i="1" dirty="0"/>
              <a:t>w</a:t>
            </a:r>
            <a:r>
              <a:rPr lang="en-US" dirty="0"/>
              <a:t>) = OPT(</a:t>
            </a:r>
            <a:r>
              <a:rPr lang="en-US" b="1" i="1" dirty="0" err="1"/>
              <a:t>i</a:t>
            </a:r>
            <a:r>
              <a:rPr lang="en-US" dirty="0"/>
              <a:t> – 1, </a:t>
            </a:r>
            <a:r>
              <a:rPr lang="en-US" b="1" i="1" dirty="0"/>
              <a:t>w</a:t>
            </a:r>
            <a:r>
              <a:rPr lang="en-US" dirty="0"/>
              <a:t>)</a:t>
            </a:r>
          </a:p>
          <a:p>
            <a:pPr lvl="1"/>
            <a:r>
              <a:rPr lang="en-US" dirty="0"/>
              <a:t>Otherwise, OPT(</a:t>
            </a:r>
            <a:r>
              <a:rPr lang="en-US" b="1" i="1" dirty="0" err="1"/>
              <a:t>i</a:t>
            </a:r>
            <a:r>
              <a:rPr lang="en-US" dirty="0"/>
              <a:t>, </a:t>
            </a:r>
            <a:r>
              <a:rPr lang="en-US" b="1" i="1" dirty="0"/>
              <a:t>w</a:t>
            </a:r>
            <a:r>
              <a:rPr lang="en-US" dirty="0"/>
              <a:t>) = max(OPT(</a:t>
            </a:r>
            <a:r>
              <a:rPr lang="en-US" b="1" i="1" dirty="0" err="1"/>
              <a:t>i</a:t>
            </a:r>
            <a:r>
              <a:rPr lang="en-US" dirty="0"/>
              <a:t> – 1, </a:t>
            </a:r>
            <a:r>
              <a:rPr lang="en-US" b="1" i="1" dirty="0"/>
              <a:t>w</a:t>
            </a:r>
            <a:r>
              <a:rPr lang="en-US" dirty="0"/>
              <a:t>), </a:t>
            </a:r>
            <a:r>
              <a:rPr lang="en-US" b="1" i="1" dirty="0"/>
              <a:t>v</a:t>
            </a:r>
            <a:r>
              <a:rPr lang="en-US" b="1" i="1" baseline="-25000" dirty="0"/>
              <a:t>i</a:t>
            </a:r>
            <a:r>
              <a:rPr lang="en-US" dirty="0"/>
              <a:t> + OPT(</a:t>
            </a:r>
            <a:r>
              <a:rPr lang="en-US" b="1" i="1" dirty="0" err="1"/>
              <a:t>i</a:t>
            </a:r>
            <a:r>
              <a:rPr lang="en-US" dirty="0"/>
              <a:t> – 1, </a:t>
            </a:r>
            <a:r>
              <a:rPr lang="en-US" b="1" i="1" dirty="0"/>
              <a:t>w</a:t>
            </a:r>
            <a:r>
              <a:rPr lang="en-US" dirty="0"/>
              <a:t> – </a:t>
            </a:r>
            <a:r>
              <a:rPr lang="en-US" b="1" i="1" dirty="0" err="1"/>
              <a:t>w</a:t>
            </a:r>
            <a:r>
              <a:rPr lang="en-US" b="1" i="1" baseline="-25000" dirty="0" err="1"/>
              <a:t>i</a:t>
            </a:r>
            <a:r>
              <a:rPr lang="en-US" dirty="0"/>
              <a:t>))</a:t>
            </a:r>
          </a:p>
          <a:p>
            <a:endParaRPr lang="en-US" dirty="0"/>
          </a:p>
        </p:txBody>
      </p:sp>
    </p:spTree>
    <p:extLst>
      <p:ext uri="{BB962C8B-B14F-4D97-AF65-F5344CB8AC3E}">
        <p14:creationId xmlns:p14="http://schemas.microsoft.com/office/powerpoint/2010/main" val="248452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Knapsack example</a:t>
            </a:r>
          </a:p>
        </p:txBody>
      </p:sp>
      <p:sp>
        <p:nvSpPr>
          <p:cNvPr id="3" name="Content Placeholder 2"/>
          <p:cNvSpPr>
            <a:spLocks noGrp="1"/>
          </p:cNvSpPr>
          <p:nvPr>
            <p:ph idx="1"/>
          </p:nvPr>
        </p:nvSpPr>
        <p:spPr/>
        <p:txBody>
          <a:bodyPr/>
          <a:lstStyle/>
          <a:p>
            <a:r>
              <a:rPr lang="en-US" dirty="0"/>
              <a:t>Items (</a:t>
            </a:r>
            <a:r>
              <a:rPr lang="en-US" b="1" i="1" dirty="0" err="1"/>
              <a:t>w</a:t>
            </a:r>
            <a:r>
              <a:rPr lang="en-US" b="1" i="1" baseline="-25000" dirty="0" err="1"/>
              <a:t>i</a:t>
            </a:r>
            <a:r>
              <a:rPr lang="en-US" dirty="0"/>
              <a:t>, </a:t>
            </a:r>
            <a:r>
              <a:rPr lang="en-US" b="1" i="1" dirty="0"/>
              <a:t>v</a:t>
            </a:r>
            <a:r>
              <a:rPr lang="en-US" b="1" i="1" baseline="-25000" dirty="0"/>
              <a:t>i</a:t>
            </a:r>
            <a:r>
              <a:rPr lang="en-US" dirty="0"/>
              <a:t>):</a:t>
            </a:r>
          </a:p>
          <a:p>
            <a:pPr lvl="1"/>
            <a:r>
              <a:rPr lang="en-US" dirty="0"/>
              <a:t>(6, 20)</a:t>
            </a:r>
          </a:p>
          <a:p>
            <a:pPr lvl="1"/>
            <a:r>
              <a:rPr lang="en-US" dirty="0"/>
              <a:t>(4, 10)</a:t>
            </a:r>
          </a:p>
          <a:p>
            <a:pPr lvl="1"/>
            <a:r>
              <a:rPr lang="en-US" dirty="0"/>
              <a:t>(3, 9)</a:t>
            </a:r>
          </a:p>
          <a:p>
            <a:pPr lvl="1"/>
            <a:r>
              <a:rPr lang="en-US" dirty="0"/>
              <a:t>(2, 5)</a:t>
            </a:r>
          </a:p>
          <a:p>
            <a:r>
              <a:rPr lang="en-US" dirty="0"/>
              <a:t>Maximum weight: 8</a:t>
            </a:r>
          </a:p>
          <a:p>
            <a:r>
              <a:rPr lang="en-US" dirty="0"/>
              <a:t>Create the table to find all of the optimal values that include items 1, 2,…, </a:t>
            </a:r>
            <a:r>
              <a:rPr lang="en-US" b="1" i="1" dirty="0" err="1"/>
              <a:t>i</a:t>
            </a:r>
            <a:r>
              <a:rPr lang="en-US" dirty="0"/>
              <a:t> for every possible weight </a:t>
            </a:r>
            <a:r>
              <a:rPr lang="en-US" b="1" i="1" dirty="0"/>
              <a:t>w</a:t>
            </a:r>
            <a:r>
              <a:rPr lang="en-US" dirty="0"/>
              <a:t> up to 8</a:t>
            </a:r>
          </a:p>
          <a:p>
            <a:endParaRPr lang="en-US" dirty="0"/>
          </a:p>
        </p:txBody>
      </p:sp>
    </p:spTree>
    <p:extLst>
      <p:ext uri="{BB962C8B-B14F-4D97-AF65-F5344CB8AC3E}">
        <p14:creationId xmlns:p14="http://schemas.microsoft.com/office/powerpoint/2010/main" val="184977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691CC-656D-45B9-B404-FA21E098023C}"/>
              </a:ext>
            </a:extLst>
          </p:cNvPr>
          <p:cNvSpPr>
            <a:spLocks noGrp="1"/>
          </p:cNvSpPr>
          <p:nvPr>
            <p:ph type="title"/>
          </p:nvPr>
        </p:nvSpPr>
        <p:spPr/>
        <p:txBody>
          <a:bodyPr/>
          <a:lstStyle/>
          <a:p>
            <a:r>
              <a:rPr lang="en-US" dirty="0"/>
              <a:t>Fill in the table</a:t>
            </a:r>
          </a:p>
        </p:txBody>
      </p:sp>
      <p:graphicFrame>
        <p:nvGraphicFramePr>
          <p:cNvPr id="6" name="Table 5">
            <a:extLst>
              <a:ext uri="{FF2B5EF4-FFF2-40B4-BE49-F238E27FC236}">
                <a16:creationId xmlns:a16="http://schemas.microsoft.com/office/drawing/2014/main" id="{A814CCF6-10DA-47CB-BE40-744C1A2D0D35}"/>
              </a:ext>
            </a:extLst>
          </p:cNvPr>
          <p:cNvGraphicFramePr>
            <a:graphicFrameLocks noGrp="1"/>
          </p:cNvGraphicFramePr>
          <p:nvPr>
            <p:extLst>
              <p:ext uri="{D42A27DB-BD31-4B8C-83A1-F6EECF244321}">
                <p14:modId xmlns:p14="http://schemas.microsoft.com/office/powerpoint/2010/main" val="1624081309"/>
              </p:ext>
            </p:extLst>
          </p:nvPr>
        </p:nvGraphicFramePr>
        <p:xfrm>
          <a:off x="917574" y="1905000"/>
          <a:ext cx="10356852" cy="4343400"/>
        </p:xfrm>
        <a:graphic>
          <a:graphicData uri="http://schemas.openxmlformats.org/drawingml/2006/table">
            <a:tbl>
              <a:tblPr firstRow="1" bandRow="1">
                <a:tableStyleId>{5C22544A-7EE6-4342-B048-85BDC9FD1C3A}</a:tableStyleId>
              </a:tblPr>
              <a:tblGrid>
                <a:gridCol w="863071">
                  <a:extLst>
                    <a:ext uri="{9D8B030D-6E8A-4147-A177-3AD203B41FA5}">
                      <a16:colId xmlns:a16="http://schemas.microsoft.com/office/drawing/2014/main" val="4088423855"/>
                    </a:ext>
                  </a:extLst>
                </a:gridCol>
                <a:gridCol w="863071">
                  <a:extLst>
                    <a:ext uri="{9D8B030D-6E8A-4147-A177-3AD203B41FA5}">
                      <a16:colId xmlns:a16="http://schemas.microsoft.com/office/drawing/2014/main" val="3459676201"/>
                    </a:ext>
                  </a:extLst>
                </a:gridCol>
                <a:gridCol w="863071">
                  <a:extLst>
                    <a:ext uri="{9D8B030D-6E8A-4147-A177-3AD203B41FA5}">
                      <a16:colId xmlns:a16="http://schemas.microsoft.com/office/drawing/2014/main" val="1897314601"/>
                    </a:ext>
                  </a:extLst>
                </a:gridCol>
                <a:gridCol w="863071">
                  <a:extLst>
                    <a:ext uri="{9D8B030D-6E8A-4147-A177-3AD203B41FA5}">
                      <a16:colId xmlns:a16="http://schemas.microsoft.com/office/drawing/2014/main" val="2687093960"/>
                    </a:ext>
                  </a:extLst>
                </a:gridCol>
                <a:gridCol w="863071">
                  <a:extLst>
                    <a:ext uri="{9D8B030D-6E8A-4147-A177-3AD203B41FA5}">
                      <a16:colId xmlns:a16="http://schemas.microsoft.com/office/drawing/2014/main" val="3354118849"/>
                    </a:ext>
                  </a:extLst>
                </a:gridCol>
                <a:gridCol w="863071">
                  <a:extLst>
                    <a:ext uri="{9D8B030D-6E8A-4147-A177-3AD203B41FA5}">
                      <a16:colId xmlns:a16="http://schemas.microsoft.com/office/drawing/2014/main" val="818574192"/>
                    </a:ext>
                  </a:extLst>
                </a:gridCol>
                <a:gridCol w="863071">
                  <a:extLst>
                    <a:ext uri="{9D8B030D-6E8A-4147-A177-3AD203B41FA5}">
                      <a16:colId xmlns:a16="http://schemas.microsoft.com/office/drawing/2014/main" val="2470211858"/>
                    </a:ext>
                  </a:extLst>
                </a:gridCol>
                <a:gridCol w="863071">
                  <a:extLst>
                    <a:ext uri="{9D8B030D-6E8A-4147-A177-3AD203B41FA5}">
                      <a16:colId xmlns:a16="http://schemas.microsoft.com/office/drawing/2014/main" val="2840938718"/>
                    </a:ext>
                  </a:extLst>
                </a:gridCol>
                <a:gridCol w="863071">
                  <a:extLst>
                    <a:ext uri="{9D8B030D-6E8A-4147-A177-3AD203B41FA5}">
                      <a16:colId xmlns:a16="http://schemas.microsoft.com/office/drawing/2014/main" val="2048988707"/>
                    </a:ext>
                  </a:extLst>
                </a:gridCol>
                <a:gridCol w="863071">
                  <a:extLst>
                    <a:ext uri="{9D8B030D-6E8A-4147-A177-3AD203B41FA5}">
                      <a16:colId xmlns:a16="http://schemas.microsoft.com/office/drawing/2014/main" val="3959164479"/>
                    </a:ext>
                  </a:extLst>
                </a:gridCol>
                <a:gridCol w="863071">
                  <a:extLst>
                    <a:ext uri="{9D8B030D-6E8A-4147-A177-3AD203B41FA5}">
                      <a16:colId xmlns:a16="http://schemas.microsoft.com/office/drawing/2014/main" val="1568733304"/>
                    </a:ext>
                  </a:extLst>
                </a:gridCol>
                <a:gridCol w="863071">
                  <a:extLst>
                    <a:ext uri="{9D8B030D-6E8A-4147-A177-3AD203B41FA5}">
                      <a16:colId xmlns:a16="http://schemas.microsoft.com/office/drawing/2014/main" val="2705218663"/>
                    </a:ext>
                  </a:extLst>
                </a:gridCol>
              </a:tblGrid>
              <a:tr h="723900">
                <a:tc>
                  <a:txBody>
                    <a:bodyPr/>
                    <a:lstStyle/>
                    <a:p>
                      <a:pPr algn="ctr"/>
                      <a:r>
                        <a:rPr lang="en-US" sz="2400" i="1" dirty="0" err="1">
                          <a:solidFill>
                            <a:schemeClr val="accent1">
                              <a:lumMod val="20000"/>
                              <a:lumOff val="80000"/>
                            </a:schemeClr>
                          </a:solidFill>
                        </a:rPr>
                        <a:t>i</a:t>
                      </a:r>
                      <a:endParaRPr lang="en-US" sz="2400" i="1" dirty="0">
                        <a:solidFill>
                          <a:schemeClr val="accent1">
                            <a:lumMod val="20000"/>
                            <a:lumOff val="80000"/>
                          </a:schemeClr>
                        </a:solidFill>
                      </a:endParaRPr>
                    </a:p>
                  </a:txBody>
                  <a:tcPr marL="115597" marR="115597" marT="57799" marB="57799"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i="1" dirty="0" err="1">
                          <a:solidFill>
                            <a:schemeClr val="tx1"/>
                          </a:solidFill>
                        </a:rPr>
                        <a:t>w</a:t>
                      </a:r>
                      <a:r>
                        <a:rPr lang="en-US" sz="2400" i="1" baseline="-25000" dirty="0" err="1">
                          <a:solidFill>
                            <a:schemeClr val="tx1"/>
                          </a:solidFill>
                        </a:rPr>
                        <a:t>i</a:t>
                      </a:r>
                      <a:endParaRPr lang="en-US" sz="2400" i="1" baseline="-25000" dirty="0">
                        <a:solidFill>
                          <a:schemeClr val="tx1"/>
                        </a:solidFill>
                      </a:endParaRP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i="1" dirty="0">
                          <a:solidFill>
                            <a:schemeClr val="tx1"/>
                          </a:solidFill>
                        </a:rPr>
                        <a:t>v</a:t>
                      </a:r>
                      <a:r>
                        <a:rPr lang="en-US" sz="2400" i="1" baseline="-25000" dirty="0">
                          <a:solidFill>
                            <a:schemeClr val="tx1"/>
                          </a:solidFill>
                        </a:rPr>
                        <a:t>i</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1</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2</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3</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4</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5</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6</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7</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solidFill>
                            <a:schemeClr val="tx1"/>
                          </a:solidFill>
                        </a:rPr>
                        <a:t>8</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974814906"/>
                  </a:ext>
                </a:extLst>
              </a:tr>
              <a:tr h="723900">
                <a:tc>
                  <a:txBody>
                    <a:bodyPr/>
                    <a:lstStyle/>
                    <a:p>
                      <a:pPr algn="ctr"/>
                      <a:r>
                        <a:rPr lang="en-US" sz="2400" b="1" dirty="0">
                          <a:solidFill>
                            <a:schemeClr val="accent1">
                              <a:lumMod val="20000"/>
                              <a:lumOff val="80000"/>
                            </a:schemeClr>
                          </a:solidFill>
                        </a:rPr>
                        <a:t>0</a:t>
                      </a:r>
                    </a:p>
                  </a:txBody>
                  <a:tcPr marL="115597" marR="115597" marT="57799" marB="57799"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solidFill>
                            <a:schemeClr val="tx1"/>
                          </a:solidFill>
                        </a:rPr>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9504105"/>
                  </a:ext>
                </a:extLst>
              </a:tr>
              <a:tr h="723900">
                <a:tc>
                  <a:txBody>
                    <a:bodyPr/>
                    <a:lstStyle/>
                    <a:p>
                      <a:pPr algn="ctr"/>
                      <a:r>
                        <a:rPr lang="en-US" sz="2400" b="1" dirty="0">
                          <a:solidFill>
                            <a:schemeClr val="accent1">
                              <a:lumMod val="20000"/>
                              <a:lumOff val="80000"/>
                            </a:schemeClr>
                          </a:solidFill>
                        </a:rPr>
                        <a:t>1</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solidFill>
                            <a:schemeClr val="tx1"/>
                          </a:solidFill>
                        </a:rPr>
                        <a:t>6</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t>20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2937426"/>
                  </a:ext>
                </a:extLst>
              </a:tr>
              <a:tr h="723900">
                <a:tc>
                  <a:txBody>
                    <a:bodyPr/>
                    <a:lstStyle/>
                    <a:p>
                      <a:pPr algn="ctr"/>
                      <a:r>
                        <a:rPr lang="en-US" sz="2400" b="1" dirty="0">
                          <a:solidFill>
                            <a:schemeClr val="accent1">
                              <a:lumMod val="20000"/>
                              <a:lumOff val="80000"/>
                            </a:schemeClr>
                          </a:solidFill>
                        </a:rPr>
                        <a:t>2</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solidFill>
                            <a:schemeClr val="tx1"/>
                          </a:solidFill>
                        </a:rPr>
                        <a:t>4</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t>10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4167362"/>
                  </a:ext>
                </a:extLst>
              </a:tr>
              <a:tr h="723900">
                <a:tc>
                  <a:txBody>
                    <a:bodyPr/>
                    <a:lstStyle/>
                    <a:p>
                      <a:pPr algn="ctr"/>
                      <a:r>
                        <a:rPr lang="en-US" sz="2400" b="1" dirty="0">
                          <a:solidFill>
                            <a:schemeClr val="accent1">
                              <a:lumMod val="20000"/>
                              <a:lumOff val="80000"/>
                            </a:schemeClr>
                          </a:solidFill>
                        </a:rPr>
                        <a:t>3</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solidFill>
                            <a:schemeClr val="tx1"/>
                          </a:solidFill>
                        </a:rPr>
                        <a:t>3</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t>9</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408246"/>
                  </a:ext>
                </a:extLst>
              </a:tr>
              <a:tr h="723900">
                <a:tc>
                  <a:txBody>
                    <a:bodyPr/>
                    <a:lstStyle/>
                    <a:p>
                      <a:pPr algn="ctr"/>
                      <a:r>
                        <a:rPr lang="en-US" sz="2400" b="1" dirty="0">
                          <a:solidFill>
                            <a:schemeClr val="accent1">
                              <a:lumMod val="20000"/>
                              <a:lumOff val="80000"/>
                            </a:schemeClr>
                          </a:solidFill>
                        </a:rPr>
                        <a:t>4</a:t>
                      </a:r>
                    </a:p>
                  </a:txBody>
                  <a:tcPr marL="115597" marR="115597" marT="57799" marB="5779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solidFill>
                            <a:schemeClr val="tx1"/>
                          </a:solidFill>
                        </a:rPr>
                        <a:t>2</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b="1" dirty="0"/>
                        <a:t>5</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400" dirty="0"/>
                        <a:t>0</a:t>
                      </a:r>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marL="115597" marR="115597" marT="57799" marB="577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841593"/>
                  </a:ext>
                </a:extLst>
              </a:tr>
            </a:tbl>
          </a:graphicData>
        </a:graphic>
      </p:graphicFrame>
    </p:spTree>
    <p:extLst>
      <p:ext uri="{BB962C8B-B14F-4D97-AF65-F5344CB8AC3E}">
        <p14:creationId xmlns:p14="http://schemas.microsoft.com/office/powerpoint/2010/main" val="25042890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Alignment</a:t>
            </a:r>
          </a:p>
        </p:txBody>
      </p:sp>
      <p:sp>
        <p:nvSpPr>
          <p:cNvPr id="3" name="Content Placeholder 2"/>
          <p:cNvSpPr>
            <a:spLocks noGrp="1"/>
          </p:cNvSpPr>
          <p:nvPr>
            <p:ph idx="1"/>
          </p:nvPr>
        </p:nvSpPr>
        <p:spPr/>
        <p:txBody>
          <a:bodyPr/>
          <a:lstStyle/>
          <a:p>
            <a:r>
              <a:rPr lang="en-US" dirty="0"/>
              <a:t>An alignment is a list of matches between characters in strings </a:t>
            </a:r>
            <a:r>
              <a:rPr lang="en-US" b="1" i="1" dirty="0"/>
              <a:t>X</a:t>
            </a:r>
            <a:r>
              <a:rPr lang="en-US" dirty="0"/>
              <a:t> and </a:t>
            </a:r>
            <a:r>
              <a:rPr lang="en-US" b="1" i="1" dirty="0"/>
              <a:t>Y</a:t>
            </a:r>
            <a:r>
              <a:rPr lang="en-US" dirty="0"/>
              <a:t> that doesn't cross</a:t>
            </a:r>
          </a:p>
          <a:p>
            <a:r>
              <a:rPr lang="en-US" dirty="0"/>
              <a:t>Consider:</a:t>
            </a:r>
          </a:p>
          <a:p>
            <a:pPr lvl="1"/>
            <a:r>
              <a:rPr lang="en-US" b="1" dirty="0">
                <a:latin typeface="Courier New" panose="02070309020205020404" pitchFamily="49" charset="0"/>
                <a:cs typeface="Courier New" panose="02070309020205020404" pitchFamily="49" charset="0"/>
              </a:rPr>
              <a:t>stop-</a:t>
            </a:r>
          </a:p>
          <a:p>
            <a:pPr lvl="1"/>
            <a:r>
              <a:rPr lang="en-US" b="1" dirty="0">
                <a:latin typeface="Courier New" panose="02070309020205020404" pitchFamily="49" charset="0"/>
                <a:cs typeface="Courier New" panose="02070309020205020404" pitchFamily="49" charset="0"/>
              </a:rPr>
              <a:t>-tops</a:t>
            </a:r>
          </a:p>
          <a:p>
            <a:r>
              <a:rPr lang="en-US" dirty="0"/>
              <a:t>This alignment is (2,1), (3,2), (4,3)</a:t>
            </a:r>
          </a:p>
        </p:txBody>
      </p:sp>
    </p:spTree>
    <p:extLst>
      <p:ext uri="{BB962C8B-B14F-4D97-AF65-F5344CB8AC3E}">
        <p14:creationId xmlns:p14="http://schemas.microsoft.com/office/powerpoint/2010/main" val="4199156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Alignment cost</a:t>
            </a:r>
          </a:p>
        </p:txBody>
      </p:sp>
      <p:sp>
        <p:nvSpPr>
          <p:cNvPr id="3" name="Content Placeholder 2"/>
          <p:cNvSpPr>
            <a:spLocks noGrp="1"/>
          </p:cNvSpPr>
          <p:nvPr>
            <p:ph idx="1"/>
          </p:nvPr>
        </p:nvSpPr>
        <p:spPr/>
        <p:txBody>
          <a:bodyPr/>
          <a:lstStyle/>
          <a:p>
            <a:r>
              <a:rPr lang="en-US" dirty="0"/>
              <a:t>Some optimal alignment will have the lowest cost</a:t>
            </a:r>
          </a:p>
          <a:p>
            <a:r>
              <a:rPr lang="en-US" dirty="0"/>
              <a:t>Cost:</a:t>
            </a:r>
          </a:p>
          <a:p>
            <a:pPr lvl="1"/>
            <a:r>
              <a:rPr lang="en-US" dirty="0"/>
              <a:t>Gap penalty </a:t>
            </a:r>
            <a:r>
              <a:rPr lang="el-GR" b="1" i="1" dirty="0"/>
              <a:t>δ</a:t>
            </a:r>
            <a:r>
              <a:rPr lang="en-US" dirty="0"/>
              <a:t> &gt; 0, for every gap</a:t>
            </a:r>
          </a:p>
          <a:p>
            <a:pPr lvl="1"/>
            <a:r>
              <a:rPr lang="en-US" dirty="0"/>
              <a:t>Mismatch cost </a:t>
            </a:r>
            <a:r>
              <a:rPr lang="el-GR" b="1" i="1" dirty="0"/>
              <a:t>α</a:t>
            </a:r>
            <a:r>
              <a:rPr lang="en-US" b="1" i="1" baseline="-25000" dirty="0" err="1"/>
              <a:t>pq</a:t>
            </a:r>
            <a:r>
              <a:rPr lang="en-US" dirty="0"/>
              <a:t> for aligning </a:t>
            </a:r>
            <a:r>
              <a:rPr lang="en-US" b="1" i="1" dirty="0"/>
              <a:t>p</a:t>
            </a:r>
            <a:r>
              <a:rPr lang="en-US" dirty="0"/>
              <a:t> with </a:t>
            </a:r>
            <a:r>
              <a:rPr lang="en-US" b="1" i="1" dirty="0"/>
              <a:t>q</a:t>
            </a:r>
          </a:p>
          <a:p>
            <a:pPr lvl="2"/>
            <a:r>
              <a:rPr lang="el-GR" b="1" i="1" dirty="0"/>
              <a:t>α</a:t>
            </a:r>
            <a:r>
              <a:rPr lang="en-US" b="1" i="1" baseline="-25000" dirty="0"/>
              <a:t>pp</a:t>
            </a:r>
            <a:r>
              <a:rPr lang="en-US" dirty="0"/>
              <a:t> is presumably 0 but does not have to be</a:t>
            </a:r>
          </a:p>
          <a:p>
            <a:pPr lvl="1"/>
            <a:r>
              <a:rPr lang="en-US" dirty="0"/>
              <a:t>Total cost is the sum of the gap penalties and mismatch costs</a:t>
            </a:r>
          </a:p>
          <a:p>
            <a:pPr lvl="1"/>
            <a:endParaRPr lang="en-US" dirty="0"/>
          </a:p>
          <a:p>
            <a:endParaRPr lang="en-US" dirty="0"/>
          </a:p>
          <a:p>
            <a:endParaRPr lang="en-US" dirty="0"/>
          </a:p>
        </p:txBody>
      </p:sp>
    </p:spTree>
    <p:extLst>
      <p:ext uri="{BB962C8B-B14F-4D97-AF65-F5344CB8AC3E}">
        <p14:creationId xmlns:p14="http://schemas.microsoft.com/office/powerpoint/2010/main" val="330573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6C1C-CE18-41A6-A7EA-62B243F6C2D5}"/>
              </a:ext>
            </a:extLst>
          </p:cNvPr>
          <p:cNvSpPr>
            <a:spLocks noGrp="1"/>
          </p:cNvSpPr>
          <p:nvPr>
            <p:ph type="title"/>
          </p:nvPr>
        </p:nvSpPr>
        <p:spPr/>
        <p:txBody>
          <a:bodyPr/>
          <a:lstStyle/>
          <a:p>
            <a:r>
              <a:rPr lang="en-US" dirty="0"/>
              <a:t>Final exam</a:t>
            </a:r>
          </a:p>
        </p:txBody>
      </p:sp>
      <p:sp>
        <p:nvSpPr>
          <p:cNvPr id="3" name="Content Placeholder 2">
            <a:extLst>
              <a:ext uri="{FF2B5EF4-FFF2-40B4-BE49-F238E27FC236}">
                <a16:creationId xmlns:a16="http://schemas.microsoft.com/office/drawing/2014/main" id="{428EEB69-5C2B-4D78-BC86-3553FEDCED15}"/>
              </a:ext>
            </a:extLst>
          </p:cNvPr>
          <p:cNvSpPr>
            <a:spLocks noGrp="1"/>
          </p:cNvSpPr>
          <p:nvPr>
            <p:ph idx="1"/>
          </p:nvPr>
        </p:nvSpPr>
        <p:spPr/>
        <p:txBody>
          <a:bodyPr/>
          <a:lstStyle/>
          <a:p>
            <a:r>
              <a:rPr lang="en-US" dirty="0"/>
              <a:t>Final exam:</a:t>
            </a:r>
          </a:p>
          <a:p>
            <a:pPr lvl="1"/>
            <a:r>
              <a:rPr lang="en-US" dirty="0"/>
              <a:t>Wednesday, April 24, 2024</a:t>
            </a:r>
          </a:p>
          <a:p>
            <a:pPr lvl="1"/>
            <a:r>
              <a:rPr lang="en-US" dirty="0"/>
              <a:t>8:00 – 10:00 a.m.</a:t>
            </a:r>
          </a:p>
          <a:p>
            <a:r>
              <a:rPr lang="en-US" dirty="0"/>
              <a:t>It will mostly be short answer</a:t>
            </a:r>
          </a:p>
          <a:p>
            <a:r>
              <a:rPr lang="en-US" dirty="0"/>
              <a:t>There will be diagrams</a:t>
            </a:r>
          </a:p>
          <a:p>
            <a:r>
              <a:rPr lang="en-US" dirty="0"/>
              <a:t>There might be a matching problem</a:t>
            </a:r>
          </a:p>
          <a:p>
            <a:r>
              <a:rPr lang="en-US" dirty="0"/>
              <a:t>There will likely be a (simple) proof</a:t>
            </a:r>
          </a:p>
          <a:p>
            <a:r>
              <a:rPr lang="en-US" dirty="0"/>
              <a:t>It will be 50% longer than previous exams, but you will have 100% more time</a:t>
            </a:r>
          </a:p>
        </p:txBody>
      </p:sp>
    </p:spTree>
    <p:extLst>
      <p:ext uri="{BB962C8B-B14F-4D97-AF65-F5344CB8AC3E}">
        <p14:creationId xmlns:p14="http://schemas.microsoft.com/office/powerpoint/2010/main" val="30663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the recurrence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Let OPT(</a:t>
                </a:r>
                <a:r>
                  <a:rPr lang="en-US" b="1" i="1" dirty="0" err="1"/>
                  <a:t>i</a:t>
                </a:r>
                <a:r>
                  <a:rPr lang="en-US" dirty="0"/>
                  <a:t>, </a:t>
                </a:r>
                <a:r>
                  <a:rPr lang="en-US" b="1" i="1" dirty="0"/>
                  <a:t>j</a:t>
                </a:r>
                <a:r>
                  <a:rPr lang="en-US" dirty="0"/>
                  <a:t>) be the minimum cost of an alignment of the first </a:t>
                </a:r>
                <a:r>
                  <a:rPr lang="en-US" b="1" i="1" dirty="0" err="1"/>
                  <a:t>i</a:t>
                </a:r>
                <a:r>
                  <a:rPr lang="en-US" dirty="0"/>
                  <a:t> characters in </a:t>
                </a:r>
                <a:r>
                  <a:rPr lang="en-US" b="1" i="1" dirty="0"/>
                  <a:t>X</a:t>
                </a:r>
                <a:r>
                  <a:rPr lang="en-US" dirty="0"/>
                  <a:t> to the first </a:t>
                </a:r>
                <a:r>
                  <a:rPr lang="en-US" b="1" i="1" dirty="0"/>
                  <a:t>j</a:t>
                </a:r>
                <a:r>
                  <a:rPr lang="en-US" dirty="0"/>
                  <a:t> characters in </a:t>
                </a:r>
                <a:r>
                  <a:rPr lang="en-US" b="1" i="1" dirty="0"/>
                  <a:t>Y</a:t>
                </a:r>
              </a:p>
              <a:p>
                <a:r>
                  <a:rPr lang="en-US" dirty="0"/>
                  <a:t>In case 1, we would have to pay a matching cost of matching the character at </a:t>
                </a:r>
                <a:r>
                  <a:rPr lang="en-US" b="1" i="1" dirty="0" err="1"/>
                  <a:t>i</a:t>
                </a:r>
                <a:r>
                  <a:rPr lang="en-US" dirty="0"/>
                  <a:t> to </a:t>
                </a:r>
                <a:r>
                  <a:rPr lang="en-US" b="1" i="1" dirty="0"/>
                  <a:t>j</a:t>
                </a:r>
              </a:p>
              <a:p>
                <a:r>
                  <a:rPr lang="en-US" dirty="0"/>
                  <a:t>In cases 2 and 3, you will pay a gap penalty</a:t>
                </a:r>
              </a:p>
              <a:p>
                <a:pPr marL="118872" indent="0">
                  <a:buNone/>
                </a:pP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OPT</m:t>
                      </m:r>
                      <m:d>
                        <m:dPr>
                          <m:ctrlPr>
                            <a:rPr lang="en-US" b="0" i="1" smtClean="0">
                              <a:latin typeface="Cambria Math" panose="02040503050406030204" pitchFamily="18" charset="0"/>
                            </a:rPr>
                          </m:ctrlPr>
                        </m:dPr>
                        <m:e>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𝑗</m:t>
                          </m:r>
                        </m:e>
                      </m:d>
                      <m:r>
                        <a:rPr lang="en-US" b="0" i="1" smtClean="0">
                          <a:latin typeface="Cambria Math" panose="02040503050406030204" pitchFamily="18" charset="0"/>
                        </a:rPr>
                        <m:t>=</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min</m:t>
                          </m:r>
                        </m:fName>
                        <m:e>
                          <m:d>
                            <m:dPr>
                              <m:begChr m:val="{"/>
                              <m:endChr m:val=""/>
                              <m:ctrlPr>
                                <a:rPr lang="en-US" b="0" i="1" smtClean="0">
                                  <a:latin typeface="Cambria Math" panose="02040503050406030204" pitchFamily="18" charset="0"/>
                                </a:rPr>
                              </m:ctrlPr>
                            </m:dPr>
                            <m:e>
                              <m:eqArr>
                                <m:eqArrPr>
                                  <m:ctrlPr>
                                    <a:rPr lang="en-US" b="0" i="1" smtClean="0">
                                      <a:latin typeface="Cambria Math" panose="02040503050406030204" pitchFamily="18" charset="0"/>
                                    </a:rPr>
                                  </m:ctrlPr>
                                </m:eqArrPr>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𝛼</m:t>
                                      </m:r>
                                    </m:e>
                                    <m:sub>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𝑗</m:t>
                                          </m:r>
                                        </m:sub>
                                      </m:sSub>
                                    </m:sub>
                                  </m:sSub>
                                  <m:r>
                                    <a:rPr lang="en-US" i="1">
                                      <a:latin typeface="Cambria Math" panose="02040503050406030204" pitchFamily="18" charset="0"/>
                                    </a:rPr>
                                    <m:t>+</m:t>
                                  </m:r>
                                  <m:r>
                                    <m:rPr>
                                      <m:sty m:val="p"/>
                                    </m:rPr>
                                    <a:rPr lang="en-US" i="0">
                                      <a:latin typeface="Cambria Math" panose="02040503050406030204" pitchFamily="18" charset="0"/>
                                    </a:rPr>
                                    <m:t>OPT</m:t>
                                  </m:r>
                                  <m:d>
                                    <m:dPr>
                                      <m:ctrlPr>
                                        <a:rPr lang="en-US" i="1">
                                          <a:latin typeface="Cambria Math" panose="02040503050406030204" pitchFamily="18" charset="0"/>
                                        </a:rPr>
                                      </m:ctrlPr>
                                    </m:dPr>
                                    <m:e>
                                      <m:r>
                                        <a:rPr lang="en-US" i="1">
                                          <a:latin typeface="Cambria Math" panose="02040503050406030204" pitchFamily="18" charset="0"/>
                                        </a:rPr>
                                        <m:t>𝑖</m:t>
                                      </m:r>
                                      <m:r>
                                        <a:rPr lang="en-US" i="1">
                                          <a:latin typeface="Cambria Math" panose="02040503050406030204" pitchFamily="18" charset="0"/>
                                        </a:rPr>
                                        <m:t>−1,</m:t>
                                      </m:r>
                                      <m:r>
                                        <a:rPr lang="en-US" i="1">
                                          <a:latin typeface="Cambria Math" panose="02040503050406030204" pitchFamily="18" charset="0"/>
                                        </a:rPr>
                                        <m:t>𝑗</m:t>
                                      </m:r>
                                      <m:r>
                                        <a:rPr lang="en-US" i="1">
                                          <a:latin typeface="Cambria Math" panose="02040503050406030204" pitchFamily="18" charset="0"/>
                                        </a:rPr>
                                        <m:t>−1</m:t>
                                      </m:r>
                                    </m:e>
                                  </m:d>
                                </m:e>
                                <m:e>
                                  <m:r>
                                    <a:rPr lang="en-US" i="1">
                                      <a:latin typeface="Cambria Math" panose="02040503050406030204" pitchFamily="18" charset="0"/>
                                      <a:ea typeface="Cambria Math" panose="02040503050406030204" pitchFamily="18" charset="0"/>
                                    </a:rPr>
                                    <m:t>𝛿</m:t>
                                  </m:r>
                                  <m:r>
                                    <a:rPr lang="en-US" i="1">
                                      <a:latin typeface="Cambria Math" panose="02040503050406030204" pitchFamily="18" charset="0"/>
                                      <a:ea typeface="Cambria Math" panose="02040503050406030204" pitchFamily="18" charset="0"/>
                                    </a:rPr>
                                    <m:t>+</m:t>
                                  </m:r>
                                  <m:r>
                                    <m:rPr>
                                      <m:sty m:val="p"/>
                                    </m:rPr>
                                    <a:rPr lang="en-US" i="0">
                                      <a:latin typeface="Cambria Math" panose="02040503050406030204" pitchFamily="18" charset="0"/>
                                      <a:ea typeface="Cambria Math" panose="02040503050406030204" pitchFamily="18" charset="0"/>
                                    </a:rPr>
                                    <m:t>OPT</m:t>
                                  </m:r>
                                  <m:d>
                                    <m:dPr>
                                      <m:ctrlPr>
                                        <a:rPr lang="en-US" i="1">
                                          <a:latin typeface="Cambria Math" panose="02040503050406030204" pitchFamily="18" charset="0"/>
                                          <a:ea typeface="Cambria Math" panose="02040503050406030204" pitchFamily="18" charset="0"/>
                                        </a:rPr>
                                      </m:ctrlPr>
                                    </m:dPr>
                                    <m:e>
                                      <m:r>
                                        <a:rPr lang="en-US" i="1">
                                          <a:latin typeface="Cambria Math" panose="02040503050406030204" pitchFamily="18" charset="0"/>
                                          <a:ea typeface="Cambria Math" panose="02040503050406030204" pitchFamily="18" charset="0"/>
                                        </a:rPr>
                                        <m:t>𝑖</m:t>
                                      </m:r>
                                      <m:r>
                                        <a:rPr lang="en-US" i="1">
                                          <a:latin typeface="Cambria Math" panose="02040503050406030204" pitchFamily="18" charset="0"/>
                                          <a:ea typeface="Cambria Math" panose="02040503050406030204" pitchFamily="18" charset="0"/>
                                        </a:rPr>
                                        <m:t>−1,</m:t>
                                      </m:r>
                                      <m:r>
                                        <a:rPr lang="en-US" i="1">
                                          <a:latin typeface="Cambria Math" panose="02040503050406030204" pitchFamily="18" charset="0"/>
                                          <a:ea typeface="Cambria Math" panose="02040503050406030204" pitchFamily="18" charset="0"/>
                                        </a:rPr>
                                        <m:t>𝑗</m:t>
                                      </m:r>
                                    </m:e>
                                  </m:d>
                                </m:e>
                                <m:e>
                                  <m:r>
                                    <a:rPr lang="en-US" i="1">
                                      <a:latin typeface="Cambria Math" panose="02040503050406030204" pitchFamily="18" charset="0"/>
                                      <a:ea typeface="Cambria Math" panose="02040503050406030204" pitchFamily="18" charset="0"/>
                                    </a:rPr>
                                    <m:t>𝛿</m:t>
                                  </m:r>
                                  <m:r>
                                    <a:rPr lang="en-US" i="1">
                                      <a:latin typeface="Cambria Math" panose="02040503050406030204" pitchFamily="18" charset="0"/>
                                      <a:ea typeface="Cambria Math" panose="02040503050406030204" pitchFamily="18" charset="0"/>
                                    </a:rPr>
                                    <m:t>+</m:t>
                                  </m:r>
                                  <m:r>
                                    <m:rPr>
                                      <m:sty m:val="p"/>
                                    </m:rPr>
                                    <a:rPr lang="en-US" i="0">
                                      <a:latin typeface="Cambria Math" panose="02040503050406030204" pitchFamily="18" charset="0"/>
                                      <a:ea typeface="Cambria Math" panose="02040503050406030204" pitchFamily="18" charset="0"/>
                                    </a:rPr>
                                    <m:t>OPT</m:t>
                                  </m:r>
                                  <m:d>
                                    <m:dPr>
                                      <m:ctrlPr>
                                        <a:rPr lang="en-US" i="1">
                                          <a:latin typeface="Cambria Math" panose="02040503050406030204" pitchFamily="18" charset="0"/>
                                          <a:ea typeface="Cambria Math" panose="02040503050406030204" pitchFamily="18" charset="0"/>
                                        </a:rPr>
                                      </m:ctrlPr>
                                    </m:dPr>
                                    <m:e>
                                      <m:r>
                                        <a:rPr lang="en-US" i="1">
                                          <a:latin typeface="Cambria Math" panose="02040503050406030204" pitchFamily="18" charset="0"/>
                                          <a:ea typeface="Cambria Math" panose="02040503050406030204" pitchFamily="18" charset="0"/>
                                        </a:rPr>
                                        <m:t>𝑖</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𝑗</m:t>
                                      </m:r>
                                      <m:r>
                                        <a:rPr lang="en-US" i="1">
                                          <a:latin typeface="Cambria Math" panose="02040503050406030204" pitchFamily="18" charset="0"/>
                                          <a:ea typeface="Cambria Math" panose="02040503050406030204" pitchFamily="18" charset="0"/>
                                        </a:rPr>
                                        <m:t>−1</m:t>
                                      </m:r>
                                    </m:e>
                                  </m:d>
                                </m:e>
                              </m:eqArr>
                            </m:e>
                          </m:d>
                        </m:e>
                      </m:func>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659" r="-944"/>
                </a:stretch>
              </a:blipFill>
            </p:spPr>
            <p:txBody>
              <a:bodyPr/>
              <a:lstStyle/>
              <a:p>
                <a:r>
                  <a:rPr lang="en-US">
                    <a:noFill/>
                  </a:rPr>
                  <a:t> </a:t>
                </a:r>
              </a:p>
            </p:txBody>
          </p:sp>
        </mc:Fallback>
      </mc:AlternateContent>
    </p:spTree>
    <p:extLst>
      <p:ext uri="{BB962C8B-B14F-4D97-AF65-F5344CB8AC3E}">
        <p14:creationId xmlns:p14="http://schemas.microsoft.com/office/powerpoint/2010/main" val="193305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Now what?</a:t>
            </a:r>
          </a:p>
        </p:txBody>
      </p:sp>
      <p:sp>
        <p:nvSpPr>
          <p:cNvPr id="3" name="Content Placeholder 2"/>
          <p:cNvSpPr>
            <a:spLocks noGrp="1"/>
          </p:cNvSpPr>
          <p:nvPr>
            <p:ph idx="1"/>
          </p:nvPr>
        </p:nvSpPr>
        <p:spPr/>
        <p:txBody>
          <a:bodyPr/>
          <a:lstStyle/>
          <a:p>
            <a:r>
              <a:rPr lang="en-US" dirty="0"/>
              <a:t>We do our  usual thing</a:t>
            </a:r>
          </a:p>
          <a:p>
            <a:r>
              <a:rPr lang="en-US" dirty="0"/>
              <a:t>Build up a table of values with </a:t>
            </a:r>
            <a:r>
              <a:rPr lang="en-US" b="1" i="1" dirty="0"/>
              <a:t>m</a:t>
            </a:r>
            <a:r>
              <a:rPr lang="en-US" dirty="0"/>
              <a:t> + 1 rows and </a:t>
            </a:r>
            <a:r>
              <a:rPr lang="en-US" b="1" i="1" dirty="0"/>
              <a:t>n</a:t>
            </a:r>
            <a:r>
              <a:rPr lang="en-US" dirty="0"/>
              <a:t> + 1 columns</a:t>
            </a:r>
          </a:p>
          <a:p>
            <a:r>
              <a:rPr lang="en-US" dirty="0"/>
              <a:t>In row o, column </a:t>
            </a:r>
            <a:r>
              <a:rPr lang="en-US" b="1" i="1" dirty="0" err="1"/>
              <a:t>i</a:t>
            </a:r>
            <a:r>
              <a:rPr lang="en-US" dirty="0"/>
              <a:t> has value </a:t>
            </a:r>
            <a:r>
              <a:rPr lang="en-US" b="1" i="1" dirty="0" err="1"/>
              <a:t>i</a:t>
            </a:r>
            <a:r>
              <a:rPr lang="el-GR" b="1" i="1" dirty="0"/>
              <a:t>δ</a:t>
            </a:r>
            <a:r>
              <a:rPr lang="en-US" dirty="0"/>
              <a:t> to build up strings from the empty string</a:t>
            </a:r>
          </a:p>
          <a:p>
            <a:r>
              <a:rPr lang="en-US" dirty="0"/>
              <a:t>In column o, row </a:t>
            </a:r>
            <a:r>
              <a:rPr lang="en-US" b="1" i="1" dirty="0" err="1"/>
              <a:t>i</a:t>
            </a:r>
            <a:r>
              <a:rPr lang="en-US" dirty="0"/>
              <a:t> has value </a:t>
            </a:r>
            <a:r>
              <a:rPr lang="en-US" b="1" i="1" dirty="0" err="1"/>
              <a:t>i</a:t>
            </a:r>
            <a:r>
              <a:rPr lang="el-GR" b="1" i="1" dirty="0"/>
              <a:t>δ</a:t>
            </a:r>
            <a:r>
              <a:rPr lang="en-US" dirty="0"/>
              <a:t> to build up strings from the empty string</a:t>
            </a:r>
          </a:p>
          <a:p>
            <a:r>
              <a:rPr lang="en-US" dirty="0"/>
              <a:t>The other entries (</a:t>
            </a:r>
            <a:r>
              <a:rPr lang="en-US" b="1" i="1" dirty="0" err="1"/>
              <a:t>i</a:t>
            </a:r>
            <a:r>
              <a:rPr lang="en-US" dirty="0" err="1"/>
              <a:t>,</a:t>
            </a:r>
            <a:r>
              <a:rPr lang="en-US" b="1" i="1" dirty="0" err="1"/>
              <a:t>j</a:t>
            </a:r>
            <a:r>
              <a:rPr lang="en-US" dirty="0"/>
              <a:t>) can be computed from (</a:t>
            </a:r>
            <a:r>
              <a:rPr lang="en-US" b="1" i="1" dirty="0" err="1"/>
              <a:t>i</a:t>
            </a:r>
            <a:r>
              <a:rPr lang="en-US" dirty="0"/>
              <a:t> -1, j – 1), (</a:t>
            </a:r>
            <a:r>
              <a:rPr lang="en-US" b="1" i="1" dirty="0" err="1"/>
              <a:t>i</a:t>
            </a:r>
            <a:r>
              <a:rPr lang="en-US" dirty="0"/>
              <a:t> – 1, </a:t>
            </a:r>
            <a:r>
              <a:rPr lang="en-US" b="1" i="1" dirty="0"/>
              <a:t>j</a:t>
            </a:r>
            <a:r>
              <a:rPr lang="en-US" dirty="0"/>
              <a:t>), (</a:t>
            </a:r>
            <a:r>
              <a:rPr lang="en-US" b="1" i="1" dirty="0" err="1"/>
              <a:t>i</a:t>
            </a:r>
            <a:r>
              <a:rPr lang="en-US" dirty="0"/>
              <a:t>, </a:t>
            </a:r>
            <a:r>
              <a:rPr lang="en-US" b="1" i="1" dirty="0"/>
              <a:t>j</a:t>
            </a:r>
            <a:r>
              <a:rPr lang="en-US" dirty="0"/>
              <a:t> – 1)</a:t>
            </a:r>
          </a:p>
          <a:p>
            <a:endParaRPr lang="en-US" dirty="0"/>
          </a:p>
        </p:txBody>
      </p:sp>
    </p:spTree>
    <p:extLst>
      <p:ext uri="{BB962C8B-B14F-4D97-AF65-F5344CB8AC3E}">
        <p14:creationId xmlns:p14="http://schemas.microsoft.com/office/powerpoint/2010/main" val="223598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Alignment(</a:t>
            </a:r>
            <a:r>
              <a:rPr lang="en-US" i="1" dirty="0"/>
              <a:t>X</a:t>
            </a:r>
            <a:r>
              <a:rPr lang="en-US" dirty="0"/>
              <a:t>,</a:t>
            </a:r>
            <a:r>
              <a:rPr lang="en-US" i="1" dirty="0"/>
              <a:t>Y</a:t>
            </a:r>
            <a:r>
              <a:rPr lang="en-US" dirty="0"/>
              <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r>
                  <a:rPr lang="pt-BR" sz="2800" dirty="0"/>
                  <a:t>Create array </a:t>
                </a:r>
                <a:r>
                  <a:rPr lang="pt-BR" sz="2800" b="1" i="1" dirty="0"/>
                  <a:t>A</a:t>
                </a:r>
                <a:r>
                  <a:rPr lang="pt-BR" sz="2800" dirty="0"/>
                  <a:t>[0...</a:t>
                </a:r>
                <a:r>
                  <a:rPr lang="pt-BR" sz="2800" b="1" i="1" dirty="0"/>
                  <a:t>m</a:t>
                </a:r>
                <a:r>
                  <a:rPr lang="pt-BR" sz="2800" dirty="0"/>
                  <a:t>][0...</a:t>
                </a:r>
                <a:r>
                  <a:rPr lang="pt-BR" sz="2800" b="1" i="1" dirty="0"/>
                  <a:t>n</a:t>
                </a:r>
                <a:r>
                  <a:rPr lang="pt-BR" sz="2800" dirty="0"/>
                  <a:t>]</a:t>
                </a:r>
              </a:p>
              <a:p>
                <a:r>
                  <a:rPr lang="en-US" sz="2800" dirty="0"/>
                  <a:t>For </a:t>
                </a:r>
                <a:r>
                  <a:rPr lang="en-US" sz="2800" b="1" i="1" dirty="0" err="1"/>
                  <a:t>i</a:t>
                </a:r>
                <a:r>
                  <a:rPr lang="en-US" sz="2800" dirty="0"/>
                  <a:t> from 0 to </a:t>
                </a:r>
                <a:r>
                  <a:rPr lang="en-US" sz="2800" b="1" i="1" dirty="0"/>
                  <a:t>m</a:t>
                </a:r>
              </a:p>
              <a:p>
                <a:pPr lvl="1"/>
                <a:r>
                  <a:rPr lang="en-US" dirty="0"/>
                  <a:t>Set </a:t>
                </a:r>
                <a:r>
                  <a:rPr lang="en-US" b="1" i="1" dirty="0"/>
                  <a:t>A</a:t>
                </a:r>
                <a:r>
                  <a:rPr lang="en-US" dirty="0"/>
                  <a:t>[</a:t>
                </a:r>
                <a:r>
                  <a:rPr lang="en-US" b="1" i="1" dirty="0" err="1"/>
                  <a:t>i</a:t>
                </a:r>
                <a:r>
                  <a:rPr lang="en-US" dirty="0"/>
                  <a:t>][0]= </a:t>
                </a:r>
                <a:r>
                  <a:rPr lang="en-US" b="1" i="1" dirty="0" err="1"/>
                  <a:t>iδ</a:t>
                </a:r>
                <a:endParaRPr lang="en-US" b="1" i="1" dirty="0"/>
              </a:p>
              <a:p>
                <a:r>
                  <a:rPr lang="en-US" sz="2800" dirty="0"/>
                  <a:t>For </a:t>
                </a:r>
                <a:r>
                  <a:rPr lang="en-US" sz="2800" b="1" i="1" dirty="0"/>
                  <a:t>j</a:t>
                </a:r>
                <a:r>
                  <a:rPr lang="en-US" sz="2800" i="1" dirty="0"/>
                  <a:t> </a:t>
                </a:r>
                <a:r>
                  <a:rPr lang="en-US" sz="2800" dirty="0"/>
                  <a:t>from 0 to </a:t>
                </a:r>
                <a:r>
                  <a:rPr lang="en-US" sz="2800" b="1" i="1" dirty="0"/>
                  <a:t>n</a:t>
                </a:r>
              </a:p>
              <a:p>
                <a:pPr lvl="1"/>
                <a:r>
                  <a:rPr lang="en-US" dirty="0"/>
                  <a:t>Set </a:t>
                </a:r>
                <a:r>
                  <a:rPr lang="en-US" b="1" i="1" dirty="0"/>
                  <a:t>A</a:t>
                </a:r>
                <a:r>
                  <a:rPr lang="en-US" dirty="0"/>
                  <a:t>[0][ </a:t>
                </a:r>
                <a:r>
                  <a:rPr lang="en-US" b="1" i="1" dirty="0"/>
                  <a:t>j</a:t>
                </a:r>
                <a:r>
                  <a:rPr lang="en-US" dirty="0"/>
                  <a:t>]= </a:t>
                </a:r>
                <a:r>
                  <a:rPr lang="en-US" b="1" i="1" dirty="0" err="1"/>
                  <a:t>jδ</a:t>
                </a:r>
                <a:endParaRPr lang="en-US" b="1" i="1" dirty="0"/>
              </a:p>
              <a:p>
                <a:r>
                  <a:rPr lang="en-US" sz="2800" dirty="0"/>
                  <a:t>For </a:t>
                </a:r>
                <a:r>
                  <a:rPr lang="en-US" sz="2800" b="1" i="1" dirty="0" err="1"/>
                  <a:t>i</a:t>
                </a:r>
                <a:r>
                  <a:rPr lang="en-US" sz="2800" dirty="0"/>
                  <a:t> from 1 to </a:t>
                </a:r>
                <a:r>
                  <a:rPr lang="en-US" sz="2800" b="1" i="1" dirty="0"/>
                  <a:t>m</a:t>
                </a:r>
              </a:p>
              <a:p>
                <a:pPr lvl="1"/>
                <a:r>
                  <a:rPr lang="en-US" dirty="0"/>
                  <a:t>For </a:t>
                </a:r>
                <a:r>
                  <a:rPr lang="en-US" b="1" i="1" dirty="0"/>
                  <a:t>j</a:t>
                </a:r>
                <a:r>
                  <a:rPr lang="en-US" i="1" dirty="0"/>
                  <a:t> </a:t>
                </a:r>
                <a:r>
                  <a:rPr lang="en-US"/>
                  <a:t>from 1 </a:t>
                </a:r>
                <a:r>
                  <a:rPr lang="en-US" dirty="0"/>
                  <a:t>to </a:t>
                </a:r>
                <a:r>
                  <a:rPr lang="en-US" b="1" i="1" dirty="0"/>
                  <a:t>n</a:t>
                </a:r>
              </a:p>
              <a:p>
                <a:pPr lvl="2"/>
                <a:r>
                  <a:rPr lang="en-US" sz="2800" dirty="0"/>
                  <a:t>Set </a:t>
                </a:r>
                <a:r>
                  <a:rPr lang="en-US" sz="2800" b="1" i="1" dirty="0"/>
                  <a:t>A</a:t>
                </a:r>
                <a:r>
                  <a:rPr lang="en-US" sz="2800" dirty="0"/>
                  <a:t>[</a:t>
                </a:r>
                <a:r>
                  <a:rPr lang="en-US" sz="2800" b="1" i="1" dirty="0" err="1"/>
                  <a:t>i</a:t>
                </a:r>
                <a:r>
                  <a:rPr lang="en-US" sz="2800" dirty="0"/>
                  <a:t>][</a:t>
                </a:r>
                <a:r>
                  <a:rPr lang="en-US" sz="2800" b="1" i="1" dirty="0"/>
                  <a:t>j</a:t>
                </a:r>
                <a:r>
                  <a:rPr lang="en-US" sz="2800" dirty="0"/>
                  <a:t>]= min(</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ea typeface="Cambria Math" panose="02040503050406030204" pitchFamily="18" charset="0"/>
                          </a:rPr>
                          <m:t>𝛼</m:t>
                        </m:r>
                      </m:e>
                      <m:sub>
                        <m:sSub>
                          <m:sSubPr>
                            <m:ctrlPr>
                              <a:rPr lang="en-US" sz="2800" i="1">
                                <a:latin typeface="Cambria Math" panose="02040503050406030204" pitchFamily="18" charset="0"/>
                              </a:rPr>
                            </m:ctrlPr>
                          </m:sSubPr>
                          <m:e>
                            <m:r>
                              <a:rPr lang="en-US" sz="2800" i="1">
                                <a:latin typeface="Cambria Math" panose="02040503050406030204" pitchFamily="18" charset="0"/>
                              </a:rPr>
                              <m:t>𝑥</m:t>
                            </m:r>
                          </m:e>
                          <m:sub>
                            <m:r>
                              <a:rPr lang="en-US" sz="2800" i="1">
                                <a:latin typeface="Cambria Math" panose="02040503050406030204" pitchFamily="18" charset="0"/>
                              </a:rPr>
                              <m:t>𝑖</m:t>
                            </m:r>
                          </m:sub>
                        </m:sSub>
                        <m:sSub>
                          <m:sSubPr>
                            <m:ctrlPr>
                              <a:rPr lang="en-US" sz="2800" i="1">
                                <a:latin typeface="Cambria Math" panose="02040503050406030204" pitchFamily="18" charset="0"/>
                              </a:rPr>
                            </m:ctrlPr>
                          </m:sSubPr>
                          <m:e>
                            <m:r>
                              <a:rPr lang="en-US" sz="2800" i="1">
                                <a:latin typeface="Cambria Math" panose="02040503050406030204" pitchFamily="18" charset="0"/>
                              </a:rPr>
                              <m:t>𝑦</m:t>
                            </m:r>
                          </m:e>
                          <m:sub>
                            <m:r>
                              <a:rPr lang="en-US" sz="2800" i="1">
                                <a:latin typeface="Cambria Math" panose="02040503050406030204" pitchFamily="18" charset="0"/>
                              </a:rPr>
                              <m:t>𝑗</m:t>
                            </m:r>
                          </m:sub>
                        </m:sSub>
                      </m:sub>
                    </m:sSub>
                  </m:oMath>
                </a14:m>
                <a:r>
                  <a:rPr lang="en-US" sz="2800" dirty="0"/>
                  <a:t>+</a:t>
                </a:r>
                <a:r>
                  <a:rPr lang="en-US" sz="2800" b="1" i="1" dirty="0"/>
                  <a:t>A</a:t>
                </a:r>
                <a:r>
                  <a:rPr lang="en-US" sz="2800" dirty="0"/>
                  <a:t>[</a:t>
                </a:r>
                <a:r>
                  <a:rPr lang="en-US" sz="2800" b="1" i="1" dirty="0"/>
                  <a:t>i</a:t>
                </a:r>
                <a:r>
                  <a:rPr lang="en-US" sz="2800" dirty="0"/>
                  <a:t>-1][</a:t>
                </a:r>
                <a:r>
                  <a:rPr lang="en-US" sz="2800" b="1" i="1" dirty="0"/>
                  <a:t>j</a:t>
                </a:r>
                <a:r>
                  <a:rPr lang="en-US" sz="2800" dirty="0"/>
                  <a:t>-1], </a:t>
                </a:r>
                <a:r>
                  <a:rPr lang="el-GR" sz="2800" b="1" i="1" dirty="0"/>
                  <a:t>δ</a:t>
                </a:r>
                <a:r>
                  <a:rPr lang="en-US" sz="2800" b="1" i="1" dirty="0"/>
                  <a:t> </a:t>
                </a:r>
                <a:r>
                  <a:rPr lang="en-US" sz="2800" dirty="0"/>
                  <a:t>+ </a:t>
                </a:r>
                <a:r>
                  <a:rPr lang="en-US" sz="2800" b="1" i="1" dirty="0"/>
                  <a:t>A</a:t>
                </a:r>
                <a:r>
                  <a:rPr lang="en-US" sz="2800" dirty="0"/>
                  <a:t>[</a:t>
                </a:r>
                <a:r>
                  <a:rPr lang="en-US" sz="2800" b="1" i="1" dirty="0"/>
                  <a:t>i</a:t>
                </a:r>
                <a:r>
                  <a:rPr lang="en-US" sz="2800" dirty="0"/>
                  <a:t>-1][</a:t>
                </a:r>
                <a:r>
                  <a:rPr lang="en-US" sz="2800" b="1" i="1" dirty="0"/>
                  <a:t>j</a:t>
                </a:r>
                <a:r>
                  <a:rPr lang="en-US" sz="2800" dirty="0"/>
                  <a:t>],</a:t>
                </a:r>
              </a:p>
              <a:p>
                <a:pPr marL="768096" lvl="2" indent="0">
                  <a:buNone/>
                </a:pPr>
                <a:r>
                  <a:rPr lang="en-US" sz="2800" b="1" i="1" dirty="0"/>
                  <a:t>	</a:t>
                </a:r>
                <a:r>
                  <a:rPr lang="el-GR" sz="2800" b="1" i="1" dirty="0"/>
                  <a:t>δ</a:t>
                </a:r>
                <a:r>
                  <a:rPr lang="en-US" sz="2800" dirty="0"/>
                  <a:t> + </a:t>
                </a:r>
                <a:r>
                  <a:rPr lang="en-US" sz="2800" b="1" i="1" dirty="0"/>
                  <a:t>A</a:t>
                </a:r>
                <a:r>
                  <a:rPr lang="en-US" sz="2800" dirty="0"/>
                  <a:t>[</a:t>
                </a:r>
                <a:r>
                  <a:rPr lang="en-US" sz="2800" b="1" i="1" dirty="0" err="1"/>
                  <a:t>i</a:t>
                </a:r>
                <a:r>
                  <a:rPr lang="en-US" sz="2800" dirty="0"/>
                  <a:t>][</a:t>
                </a:r>
                <a:r>
                  <a:rPr lang="en-US" sz="2800" b="1" i="1" dirty="0"/>
                  <a:t>j</a:t>
                </a:r>
                <a:r>
                  <a:rPr lang="en-US" sz="2800" dirty="0"/>
                  <a:t>- 1])</a:t>
                </a:r>
              </a:p>
              <a:p>
                <a:r>
                  <a:rPr lang="en-US" sz="2800" dirty="0"/>
                  <a:t>Return </a:t>
                </a:r>
                <a:r>
                  <a:rPr lang="en-US" sz="2800" b="1" i="1" dirty="0"/>
                  <a:t>A</a:t>
                </a:r>
                <a:r>
                  <a:rPr lang="en-US" sz="2800" dirty="0"/>
                  <a:t>[</a:t>
                </a:r>
                <a:r>
                  <a:rPr lang="en-US" sz="2800" b="1" i="1" dirty="0"/>
                  <a:t>m</a:t>
                </a:r>
                <a:r>
                  <a:rPr lang="en-US" sz="2800" dirty="0"/>
                  <a:t>][</a:t>
                </a:r>
                <a:r>
                  <a:rPr lang="en-US" sz="2800" b="1" i="1" dirty="0"/>
                  <a:t>n</a:t>
                </a:r>
                <a:r>
                  <a:rPr lang="en-US" sz="2800"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264" b="-10408"/>
                </a:stretch>
              </a:blipFill>
            </p:spPr>
            <p:txBody>
              <a:bodyPr/>
              <a:lstStyle/>
              <a:p>
                <a:r>
                  <a:rPr lang="en-US">
                    <a:noFill/>
                  </a:rPr>
                  <a:t> </a:t>
                </a:r>
              </a:p>
            </p:txBody>
          </p:sp>
        </mc:Fallback>
      </mc:AlternateContent>
    </p:spTree>
    <p:extLst>
      <p:ext uri="{BB962C8B-B14F-4D97-AF65-F5344CB8AC3E}">
        <p14:creationId xmlns:p14="http://schemas.microsoft.com/office/powerpoint/2010/main" val="248837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a:t>
            </a:r>
            <a:r>
              <a:rPr lang="en-US" i="1" dirty="0"/>
              <a:t>A</a:t>
            </a:r>
            <a:r>
              <a:rPr lang="en-US" dirty="0"/>
              <a:t> of OPT values</a:t>
            </a:r>
          </a:p>
        </p:txBody>
      </p:sp>
      <p:graphicFrame>
        <p:nvGraphicFramePr>
          <p:cNvPr id="4" name="Content Placeholder 3"/>
          <p:cNvGraphicFramePr>
            <a:graphicFrameLocks noGrp="1"/>
          </p:cNvGraphicFramePr>
          <p:nvPr>
            <p:ph idx="1"/>
            <p:extLst/>
          </p:nvPr>
        </p:nvGraphicFramePr>
        <p:xfrm>
          <a:off x="1600201" y="1916434"/>
          <a:ext cx="8534403" cy="4712967"/>
        </p:xfrm>
        <a:graphic>
          <a:graphicData uri="http://schemas.openxmlformats.org/drawingml/2006/table">
            <a:tbl>
              <a:tblPr firstRow="1" bandRow="1">
                <a:tableStyleId>{5940675A-B579-460E-94D1-54222C63F5DA}</a:tableStyleId>
              </a:tblPr>
              <a:tblGrid>
                <a:gridCol w="948267">
                  <a:extLst>
                    <a:ext uri="{9D8B030D-6E8A-4147-A177-3AD203B41FA5}">
                      <a16:colId xmlns:a16="http://schemas.microsoft.com/office/drawing/2014/main" val="20000"/>
                    </a:ext>
                  </a:extLst>
                </a:gridCol>
                <a:gridCol w="948267">
                  <a:extLst>
                    <a:ext uri="{9D8B030D-6E8A-4147-A177-3AD203B41FA5}">
                      <a16:colId xmlns:a16="http://schemas.microsoft.com/office/drawing/2014/main" val="20001"/>
                    </a:ext>
                  </a:extLst>
                </a:gridCol>
                <a:gridCol w="948267">
                  <a:extLst>
                    <a:ext uri="{9D8B030D-6E8A-4147-A177-3AD203B41FA5}">
                      <a16:colId xmlns:a16="http://schemas.microsoft.com/office/drawing/2014/main" val="20002"/>
                    </a:ext>
                  </a:extLst>
                </a:gridCol>
                <a:gridCol w="948267">
                  <a:extLst>
                    <a:ext uri="{9D8B030D-6E8A-4147-A177-3AD203B41FA5}">
                      <a16:colId xmlns:a16="http://schemas.microsoft.com/office/drawing/2014/main" val="20003"/>
                    </a:ext>
                  </a:extLst>
                </a:gridCol>
                <a:gridCol w="948267">
                  <a:extLst>
                    <a:ext uri="{9D8B030D-6E8A-4147-A177-3AD203B41FA5}">
                      <a16:colId xmlns:a16="http://schemas.microsoft.com/office/drawing/2014/main" val="20005"/>
                    </a:ext>
                  </a:extLst>
                </a:gridCol>
                <a:gridCol w="948267">
                  <a:extLst>
                    <a:ext uri="{9D8B030D-6E8A-4147-A177-3AD203B41FA5}">
                      <a16:colId xmlns:a16="http://schemas.microsoft.com/office/drawing/2014/main" val="20006"/>
                    </a:ext>
                  </a:extLst>
                </a:gridCol>
                <a:gridCol w="948267">
                  <a:extLst>
                    <a:ext uri="{9D8B030D-6E8A-4147-A177-3AD203B41FA5}">
                      <a16:colId xmlns:a16="http://schemas.microsoft.com/office/drawing/2014/main" val="20007"/>
                    </a:ext>
                  </a:extLst>
                </a:gridCol>
                <a:gridCol w="948267">
                  <a:extLst>
                    <a:ext uri="{9D8B030D-6E8A-4147-A177-3AD203B41FA5}">
                      <a16:colId xmlns:a16="http://schemas.microsoft.com/office/drawing/2014/main" val="20008"/>
                    </a:ext>
                  </a:extLst>
                </a:gridCol>
                <a:gridCol w="948267">
                  <a:extLst>
                    <a:ext uri="{9D8B030D-6E8A-4147-A177-3AD203B41FA5}">
                      <a16:colId xmlns:a16="http://schemas.microsoft.com/office/drawing/2014/main" val="20012"/>
                    </a:ext>
                  </a:extLst>
                </a:gridCol>
              </a:tblGrid>
              <a:tr h="523663">
                <a:tc>
                  <a:txBody>
                    <a:bodyPr/>
                    <a:lstStyle/>
                    <a:p>
                      <a:pPr algn="r"/>
                      <a:r>
                        <a:rPr lang="en-US" sz="2000" dirty="0"/>
                        <a:t>0</a:t>
                      </a: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0</a:t>
                      </a:r>
                    </a:p>
                  </a:txBody>
                  <a:tcPr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lang="el-GR" sz="2000" b="1" i="1" dirty="0"/>
                        <a:t>δ</a:t>
                      </a:r>
                      <a:endParaRPr lang="en-US" sz="2000" b="1" i="1" dirty="0"/>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a:t>
                      </a:r>
                      <a:r>
                        <a:rPr lang="el-GR" sz="2000" b="1" i="1" dirty="0"/>
                        <a:t>δ</a:t>
                      </a:r>
                      <a:endParaRPr lang="en-US" sz="2000" dirty="0"/>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a:t>
                      </a:r>
                      <a:r>
                        <a:rPr lang="en-US" sz="2000" b="1" i="1" dirty="0"/>
                        <a:t>j</a:t>
                      </a:r>
                      <a:r>
                        <a:rPr lang="en-US" sz="2000" baseline="0" dirty="0"/>
                        <a:t> -1)</a:t>
                      </a:r>
                      <a:r>
                        <a:rPr lang="el-GR" sz="2000" b="1" i="1" dirty="0"/>
                        <a:t>δ</a:t>
                      </a:r>
                      <a:endParaRPr lang="en-US" sz="2000" dirty="0"/>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dirty="0"/>
                        <a:t>j</a:t>
                      </a:r>
                      <a:r>
                        <a:rPr lang="el-GR" sz="2000" b="1" i="1" dirty="0"/>
                        <a:t>δ</a:t>
                      </a:r>
                      <a:endParaRPr lang="en-US" sz="2000" dirty="0"/>
                    </a:p>
                  </a:txBody>
                  <a:tcPr anchor="ctr">
                    <a:solidFill>
                      <a:schemeClr val="bg1">
                        <a:lumMod val="85000"/>
                      </a:schemeClr>
                    </a:solidFill>
                  </a:tcPr>
                </a:tc>
                <a:tc>
                  <a:txBody>
                    <a:bodyPr/>
                    <a:lstStyle/>
                    <a:p>
                      <a:pPr algn="ctr"/>
                      <a:r>
                        <a:rPr lang="en-US" dirty="0"/>
                        <a:t>…</a:t>
                      </a:r>
                    </a:p>
                  </a:txBody>
                  <a:tcPr anchor="ctr">
                    <a:solidFill>
                      <a:schemeClr val="bg1">
                        <a:lumMod val="85000"/>
                      </a:schemeClr>
                    </a:solidFill>
                  </a:tcPr>
                </a:tc>
                <a:tc>
                  <a:txBody>
                    <a:bodyPr/>
                    <a:lstStyle/>
                    <a:p>
                      <a:pPr algn="ctr"/>
                      <a:r>
                        <a:rPr lang="en-US" sz="2000" b="1" i="1" dirty="0"/>
                        <a:t>n</a:t>
                      </a:r>
                      <a:r>
                        <a:rPr lang="el-GR" sz="2000" b="1" i="1" dirty="0"/>
                        <a:t>δ</a:t>
                      </a:r>
                      <a:endParaRPr lang="en-US" sz="2000" dirty="0"/>
                    </a:p>
                  </a:txBody>
                  <a:tcPr anchor="ctr">
                    <a:solidFill>
                      <a:schemeClr val="bg1">
                        <a:lumMod val="85000"/>
                      </a:schemeClr>
                    </a:solidFill>
                  </a:tcPr>
                </a:tc>
                <a:extLst>
                  <a:ext uri="{0D108BD9-81ED-4DB2-BD59-A6C34878D82A}">
                    <a16:rowId xmlns:a16="http://schemas.microsoft.com/office/drawing/2014/main" val="10000"/>
                  </a:ext>
                </a:extLst>
              </a:tr>
              <a:tr h="523663">
                <a:tc>
                  <a:txBody>
                    <a:bodyPr/>
                    <a:lstStyle/>
                    <a:p>
                      <a:pPr algn="r"/>
                      <a:r>
                        <a:rPr lang="en-US" sz="2000" dirty="0"/>
                        <a:t>1</a:t>
                      </a: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l-GR" sz="2000" b="1" i="1" dirty="0"/>
                        <a:t>δ</a:t>
                      </a:r>
                      <a:endParaRPr lang="en-US" sz="2000" b="1" i="1" dirty="0"/>
                    </a:p>
                  </a:txBody>
                  <a:tcPr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extLst>
                  <a:ext uri="{0D108BD9-81ED-4DB2-BD59-A6C34878D82A}">
                    <a16:rowId xmlns:a16="http://schemas.microsoft.com/office/drawing/2014/main" val="10001"/>
                  </a:ext>
                </a:extLst>
              </a:tr>
              <a:tr h="523663">
                <a:tc>
                  <a:txBody>
                    <a:bodyPr/>
                    <a:lstStyle/>
                    <a:p>
                      <a:pPr algn="r"/>
                      <a:r>
                        <a:rPr lang="en-US" sz="2000" dirty="0"/>
                        <a:t>2</a:t>
                      </a: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2</a:t>
                      </a:r>
                      <a:r>
                        <a:rPr lang="el-GR" sz="2000" b="1" i="1" dirty="0"/>
                        <a:t>δ</a:t>
                      </a:r>
                      <a:endParaRPr lang="en-US" sz="2000" dirty="0"/>
                    </a:p>
                  </a:txBody>
                  <a:tcPr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extLst>
                  <a:ext uri="{0D108BD9-81ED-4DB2-BD59-A6C34878D82A}">
                    <a16:rowId xmlns:a16="http://schemas.microsoft.com/office/drawing/2014/main" val="10002"/>
                  </a:ext>
                </a:extLst>
              </a:tr>
              <a:tr h="523663">
                <a:tc>
                  <a:txBody>
                    <a:bodyPr/>
                    <a:lstStyle/>
                    <a:p>
                      <a:pPr algn="r"/>
                      <a:endParaRPr lang="en-US" sz="20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a:t>
                      </a:r>
                    </a:p>
                  </a:txBody>
                  <a:tcPr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extLst>
                  <a:ext uri="{0D108BD9-81ED-4DB2-BD59-A6C34878D82A}">
                    <a16:rowId xmlns:a16="http://schemas.microsoft.com/office/drawing/2014/main" val="10005"/>
                  </a:ext>
                </a:extLst>
              </a:tr>
              <a:tr h="523663">
                <a:tc>
                  <a:txBody>
                    <a:bodyPr/>
                    <a:lstStyle/>
                    <a:p>
                      <a:pPr algn="r"/>
                      <a:r>
                        <a:rPr lang="en-US" sz="2000" b="1" i="1" dirty="0" err="1"/>
                        <a:t>i</a:t>
                      </a:r>
                      <a:r>
                        <a:rPr lang="en-US" sz="2000" dirty="0"/>
                        <a:t> – 1</a:t>
                      </a: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a:t>
                      </a:r>
                      <a:r>
                        <a:rPr lang="en-US" sz="2000" b="1" i="1" dirty="0"/>
                        <a:t>i</a:t>
                      </a:r>
                      <a:r>
                        <a:rPr lang="en-US" dirty="0"/>
                        <a:t>-1</a:t>
                      </a:r>
                      <a:r>
                        <a:rPr lang="en-US" sz="2000" dirty="0"/>
                        <a:t>)</a:t>
                      </a:r>
                      <a:r>
                        <a:rPr lang="el-GR" sz="2000" b="1" i="1" dirty="0"/>
                        <a:t>δ</a:t>
                      </a:r>
                      <a:endParaRPr lang="en-US" sz="2000" dirty="0"/>
                    </a:p>
                  </a:txBody>
                  <a:tcPr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dirty="0"/>
                    </a:p>
                  </a:txBody>
                  <a:tcPr anchor="ctr">
                    <a:solidFill>
                      <a:schemeClr val="bg1">
                        <a:lumMod val="65000"/>
                      </a:schemeClr>
                    </a:solidFill>
                  </a:tcPr>
                </a:tc>
                <a:tc>
                  <a:txBody>
                    <a:bodyPr/>
                    <a:lstStyle/>
                    <a:p>
                      <a:pPr algn="ctr"/>
                      <a:endParaRPr lang="en-US" sz="2000" dirty="0"/>
                    </a:p>
                  </a:txBody>
                  <a:tcPr anchor="ctr">
                    <a:solidFill>
                      <a:schemeClr val="bg1">
                        <a:lumMod val="6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dirty="0"/>
                    </a:p>
                  </a:txBody>
                  <a:tcPr anchor="ctr">
                    <a:solidFill>
                      <a:schemeClr val="bg1">
                        <a:lumMod val="85000"/>
                      </a:schemeClr>
                    </a:solidFill>
                  </a:tcPr>
                </a:tc>
                <a:extLst>
                  <a:ext uri="{0D108BD9-81ED-4DB2-BD59-A6C34878D82A}">
                    <a16:rowId xmlns:a16="http://schemas.microsoft.com/office/drawing/2014/main" val="10006"/>
                  </a:ext>
                </a:extLst>
              </a:tr>
              <a:tr h="523663">
                <a:tc>
                  <a:txBody>
                    <a:bodyPr/>
                    <a:lstStyle/>
                    <a:p>
                      <a:pPr algn="r"/>
                      <a:r>
                        <a:rPr lang="en-US" sz="2000" b="1" i="1" dirty="0" err="1"/>
                        <a:t>i</a:t>
                      </a:r>
                      <a:endParaRPr lang="en-US" sz="2000" b="1" i="1"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b="1" i="1" dirty="0" err="1"/>
                        <a:t>i</a:t>
                      </a:r>
                      <a:r>
                        <a:rPr lang="el-GR" sz="2000" b="1" i="1" dirty="0"/>
                        <a:t>δ</a:t>
                      </a:r>
                      <a:endParaRPr lang="en-US" sz="2000" dirty="0"/>
                    </a:p>
                  </a:txBody>
                  <a:tcPr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endParaRPr lang="en-US" sz="2000" dirty="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a:p>
                  </a:txBody>
                  <a:tcPr anchor="ctr">
                    <a:solidFill>
                      <a:schemeClr val="bg1">
                        <a:lumMod val="85000"/>
                      </a:schemeClr>
                    </a:solidFill>
                  </a:tcPr>
                </a:tc>
                <a:tc>
                  <a:txBody>
                    <a:bodyPr/>
                    <a:lstStyle/>
                    <a:p>
                      <a:pPr algn="ctr"/>
                      <a:endParaRPr lang="en-US" sz="2000" dirty="0"/>
                    </a:p>
                  </a:txBody>
                  <a:tcPr anchor="ctr">
                    <a:solidFill>
                      <a:schemeClr val="bg1">
                        <a:lumMod val="65000"/>
                      </a:schemeClr>
                    </a:solidFill>
                  </a:tcPr>
                </a:tc>
                <a:tc>
                  <a:txBody>
                    <a:bodyPr/>
                    <a:lstStyle/>
                    <a:p>
                      <a:pPr algn="ctr"/>
                      <a:endParaRPr lang="en-US" sz="2000" dirty="0"/>
                    </a:p>
                  </a:txBody>
                  <a:tcPr anchor="ctr"/>
                </a:tc>
                <a:tc>
                  <a:txBody>
                    <a:bodyPr/>
                    <a:lstStyle/>
                    <a:p>
                      <a:pPr algn="ctr"/>
                      <a:endParaRPr lang="en-US" sz="2000" dirty="0"/>
                    </a:p>
                  </a:txBody>
                  <a:tcPr anchor="ctr"/>
                </a:tc>
                <a:tc>
                  <a:txBody>
                    <a:bodyPr/>
                    <a:lstStyle/>
                    <a:p>
                      <a:pPr algn="ctr"/>
                      <a:endParaRPr lang="en-US" sz="2000" dirty="0"/>
                    </a:p>
                  </a:txBody>
                  <a:tcPr anchor="ctr"/>
                </a:tc>
                <a:extLst>
                  <a:ext uri="{0D108BD9-81ED-4DB2-BD59-A6C34878D82A}">
                    <a16:rowId xmlns:a16="http://schemas.microsoft.com/office/drawing/2014/main" val="10007"/>
                  </a:ext>
                </a:extLst>
              </a:tr>
              <a:tr h="523663">
                <a:tc>
                  <a:txBody>
                    <a:bodyPr/>
                    <a:lstStyle/>
                    <a:p>
                      <a:pPr algn="r"/>
                      <a:endParaRPr lang="en-US" sz="20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2000" dirty="0"/>
                        <a:t>…</a:t>
                      </a:r>
                    </a:p>
                  </a:txBody>
                  <a:tcPr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endParaRPr lang="en-US" sz="2000" dirty="0"/>
                    </a:p>
                  </a:txBody>
                  <a:tcPr anchor="ctr"/>
                </a:tc>
                <a:tc>
                  <a:txBody>
                    <a:bodyPr/>
                    <a:lstStyle/>
                    <a:p>
                      <a:pPr algn="ctr"/>
                      <a:endParaRPr lang="en-US" sz="2000"/>
                    </a:p>
                  </a:txBody>
                  <a:tcPr anchor="ctr"/>
                </a:tc>
                <a:tc>
                  <a:txBody>
                    <a:bodyPr/>
                    <a:lstStyle/>
                    <a:p>
                      <a:pPr algn="ctr"/>
                      <a:endParaRPr lang="en-US" sz="2000"/>
                    </a:p>
                  </a:txBody>
                  <a:tcPr anchor="ctr"/>
                </a:tc>
                <a:tc>
                  <a:txBody>
                    <a:bodyPr/>
                    <a:lstStyle/>
                    <a:p>
                      <a:pPr algn="ctr"/>
                      <a:endParaRPr lang="en-US" sz="2000"/>
                    </a:p>
                  </a:txBody>
                  <a:tcPr anchor="ctr"/>
                </a:tc>
                <a:tc>
                  <a:txBody>
                    <a:bodyPr/>
                    <a:lstStyle/>
                    <a:p>
                      <a:pPr algn="ctr"/>
                      <a:endParaRPr lang="en-US" sz="2000" dirty="0"/>
                    </a:p>
                  </a:txBody>
                  <a:tcPr anchor="ctr"/>
                </a:tc>
                <a:tc>
                  <a:txBody>
                    <a:bodyPr/>
                    <a:lstStyle/>
                    <a:p>
                      <a:pPr algn="ctr"/>
                      <a:endParaRPr lang="en-US" sz="2000" dirty="0"/>
                    </a:p>
                  </a:txBody>
                  <a:tcPr anchor="ctr"/>
                </a:tc>
                <a:tc>
                  <a:txBody>
                    <a:bodyPr/>
                    <a:lstStyle/>
                    <a:p>
                      <a:pPr algn="ctr"/>
                      <a:endParaRPr lang="en-US" sz="2000" dirty="0"/>
                    </a:p>
                  </a:txBody>
                  <a:tcPr anchor="ctr"/>
                </a:tc>
                <a:extLst>
                  <a:ext uri="{0D108BD9-81ED-4DB2-BD59-A6C34878D82A}">
                    <a16:rowId xmlns:a16="http://schemas.microsoft.com/office/drawing/2014/main" val="10008"/>
                  </a:ext>
                </a:extLst>
              </a:tr>
              <a:tr h="523663">
                <a:tc>
                  <a:txBody>
                    <a:bodyPr/>
                    <a:lstStyle/>
                    <a:p>
                      <a:pPr algn="r"/>
                      <a:r>
                        <a:rPr lang="en-US" sz="2000" b="1" i="1" dirty="0"/>
                        <a:t>m</a:t>
                      </a: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1" i="1" dirty="0"/>
                        <a:t>m</a:t>
                      </a:r>
                      <a:r>
                        <a:rPr lang="el-GR" sz="2000" b="1" i="1" dirty="0"/>
                        <a:t>δ</a:t>
                      </a:r>
                      <a:endParaRPr lang="en-US" sz="2000"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2000" dirty="0"/>
                    </a:p>
                  </a:txBody>
                  <a:tcPr anchor="ctr">
                    <a:lnB w="12700" cap="flat" cmpd="sng" algn="ctr">
                      <a:solidFill>
                        <a:schemeClr val="tx1"/>
                      </a:solidFill>
                      <a:prstDash val="solid"/>
                      <a:round/>
                      <a:headEnd type="none" w="med" len="med"/>
                      <a:tailEnd type="none" w="med" len="med"/>
                    </a:lnB>
                  </a:tcPr>
                </a:tc>
                <a:tc>
                  <a:txBody>
                    <a:bodyPr/>
                    <a:lstStyle/>
                    <a:p>
                      <a:pPr algn="ctr"/>
                      <a:endParaRPr lang="en-US" sz="2000"/>
                    </a:p>
                  </a:txBody>
                  <a:tcPr anchor="ctr">
                    <a:lnB w="12700" cap="flat" cmpd="sng" algn="ctr">
                      <a:solidFill>
                        <a:schemeClr val="tx1"/>
                      </a:solidFill>
                      <a:prstDash val="solid"/>
                      <a:round/>
                      <a:headEnd type="none" w="med" len="med"/>
                      <a:tailEnd type="none" w="med" len="med"/>
                    </a:lnB>
                  </a:tcPr>
                </a:tc>
                <a:tc>
                  <a:txBody>
                    <a:bodyPr/>
                    <a:lstStyle/>
                    <a:p>
                      <a:pPr algn="ctr"/>
                      <a:endParaRPr lang="en-US" sz="2000"/>
                    </a:p>
                  </a:txBody>
                  <a:tcPr anchor="ctr">
                    <a:lnB w="12700" cap="flat" cmpd="sng" algn="ctr">
                      <a:solidFill>
                        <a:schemeClr val="tx1"/>
                      </a:solidFill>
                      <a:prstDash val="solid"/>
                      <a:round/>
                      <a:headEnd type="none" w="med" len="med"/>
                      <a:tailEnd type="none" w="med" len="med"/>
                    </a:lnB>
                  </a:tcPr>
                </a:tc>
                <a:tc>
                  <a:txBody>
                    <a:bodyPr/>
                    <a:lstStyle/>
                    <a:p>
                      <a:pPr algn="ctr"/>
                      <a:endParaRPr lang="en-US" sz="2000"/>
                    </a:p>
                  </a:txBody>
                  <a:tcPr anchor="ctr">
                    <a:lnB w="12700" cap="flat" cmpd="sng" algn="ctr">
                      <a:solidFill>
                        <a:schemeClr val="tx1"/>
                      </a:solidFill>
                      <a:prstDash val="solid"/>
                      <a:round/>
                      <a:headEnd type="none" w="med" len="med"/>
                      <a:tailEnd type="none" w="med" len="med"/>
                    </a:lnB>
                  </a:tcPr>
                </a:tc>
                <a:tc>
                  <a:txBody>
                    <a:bodyPr/>
                    <a:lstStyle/>
                    <a:p>
                      <a:pPr algn="ctr"/>
                      <a:endParaRPr lang="en-US" sz="2000"/>
                    </a:p>
                  </a:txBody>
                  <a:tcPr anchor="ctr">
                    <a:lnB w="12700" cap="flat" cmpd="sng" algn="ctr">
                      <a:solidFill>
                        <a:schemeClr val="tx1"/>
                      </a:solidFill>
                      <a:prstDash val="solid"/>
                      <a:round/>
                      <a:headEnd type="none" w="med" len="med"/>
                      <a:tailEnd type="none" w="med" len="med"/>
                    </a:lnB>
                  </a:tcPr>
                </a:tc>
                <a:tc>
                  <a:txBody>
                    <a:bodyPr/>
                    <a:lstStyle/>
                    <a:p>
                      <a:pPr algn="ctr"/>
                      <a:endParaRPr lang="en-US" sz="2000"/>
                    </a:p>
                  </a:txBody>
                  <a:tcPr anchor="ctr">
                    <a:lnB w="12700" cap="flat" cmpd="sng" algn="ctr">
                      <a:solidFill>
                        <a:schemeClr val="tx1"/>
                      </a:solidFill>
                      <a:prstDash val="solid"/>
                      <a:round/>
                      <a:headEnd type="none" w="med" len="med"/>
                      <a:tailEnd type="none" w="med" len="med"/>
                    </a:lnB>
                  </a:tcPr>
                </a:tc>
                <a:tc>
                  <a:txBody>
                    <a:bodyPr/>
                    <a:lstStyle/>
                    <a:p>
                      <a:pPr algn="ctr"/>
                      <a:endParaRPr lang="en-US" sz="2000" dirty="0"/>
                    </a:p>
                  </a:txBody>
                  <a:tcPr anchor="ctr">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11"/>
                  </a:ext>
                </a:extLst>
              </a:tr>
              <a:tr h="523663">
                <a:tc>
                  <a:txBody>
                    <a:bodyPr/>
                    <a:lstStyle/>
                    <a:p>
                      <a:pPr algn="ctr"/>
                      <a:endParaRPr lang="en-US" sz="2000" dirty="0"/>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a:t>0</a:t>
                      </a:r>
                    </a:p>
                  </a:txBody>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a:t>…</a:t>
                      </a:r>
                      <a:endParaRPr lang="en-US" sz="2000" b="1" i="1" baseline="-25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b="1" i="1" baseline="0" dirty="0"/>
                        <a:t>j</a:t>
                      </a:r>
                      <a:r>
                        <a:rPr lang="en-US" sz="2000" baseline="0" dirty="0"/>
                        <a:t> - 1</a:t>
                      </a: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b="1" i="1" dirty="0"/>
                        <a:t>j</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a: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b="1" i="1" dirty="0"/>
                        <a:t>n</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cxnSp>
        <p:nvCxnSpPr>
          <p:cNvPr id="6" name="Straight Arrow Connector 5"/>
          <p:cNvCxnSpPr/>
          <p:nvPr/>
        </p:nvCxnSpPr>
        <p:spPr>
          <a:xfrm>
            <a:off x="7620003" y="4343403"/>
            <a:ext cx="0" cy="457200"/>
          </a:xfrm>
          <a:prstGeom prst="straightConnector1">
            <a:avLst/>
          </a:prstGeom>
          <a:ln w="38100">
            <a:solidFill>
              <a:schemeClr val="tx2">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010403" y="4343403"/>
            <a:ext cx="457200" cy="381000"/>
          </a:xfrm>
          <a:prstGeom prst="straightConnector1">
            <a:avLst/>
          </a:prstGeom>
          <a:ln w="38100">
            <a:solidFill>
              <a:schemeClr val="tx2">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a:off x="7315203" y="4648203"/>
            <a:ext cx="0" cy="457200"/>
          </a:xfrm>
          <a:prstGeom prst="straightConnector1">
            <a:avLst/>
          </a:prstGeom>
          <a:ln w="38100">
            <a:solidFill>
              <a:schemeClr val="tx2">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70219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alignment example</a:t>
            </a:r>
          </a:p>
        </p:txBody>
      </p:sp>
      <p:sp>
        <p:nvSpPr>
          <p:cNvPr id="3" name="Content Placeholder 2"/>
          <p:cNvSpPr>
            <a:spLocks noGrp="1"/>
          </p:cNvSpPr>
          <p:nvPr>
            <p:ph idx="1"/>
          </p:nvPr>
        </p:nvSpPr>
        <p:spPr/>
        <p:txBody>
          <a:bodyPr>
            <a:normAutofit/>
          </a:bodyPr>
          <a:lstStyle/>
          <a:p>
            <a:r>
              <a:rPr lang="en-US" dirty="0"/>
              <a:t>Find the minimum cost to  align:</a:t>
            </a:r>
          </a:p>
          <a:p>
            <a:pPr lvl="1"/>
            <a:r>
              <a:rPr lang="en-US" dirty="0"/>
              <a:t>"tarnish"</a:t>
            </a:r>
          </a:p>
          <a:p>
            <a:pPr lvl="1"/>
            <a:r>
              <a:rPr lang="en-US" dirty="0"/>
              <a:t>"strength"</a:t>
            </a:r>
          </a:p>
          <a:p>
            <a:r>
              <a:rPr lang="en-US" dirty="0"/>
              <a:t>The cost of an insertion (or deletion) </a:t>
            </a:r>
            <a:r>
              <a:rPr lang="el-GR" dirty="0"/>
              <a:t>δ</a:t>
            </a:r>
            <a:r>
              <a:rPr lang="en-US" dirty="0"/>
              <a:t> is 1</a:t>
            </a:r>
          </a:p>
          <a:p>
            <a:r>
              <a:rPr lang="en-US" dirty="0"/>
              <a:t>The cost of replacing any letter with a different letter is 1</a:t>
            </a:r>
          </a:p>
          <a:p>
            <a:r>
              <a:rPr lang="en-US" dirty="0"/>
              <a:t>The cost of "replacing" any letter with itself is 0</a:t>
            </a:r>
          </a:p>
        </p:txBody>
      </p:sp>
    </p:spTree>
    <p:extLst>
      <p:ext uri="{BB962C8B-B14F-4D97-AF65-F5344CB8AC3E}">
        <p14:creationId xmlns:p14="http://schemas.microsoft.com/office/powerpoint/2010/main" val="168879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CCAB7-6602-4F6F-8FF3-B9E83C0861A6}"/>
              </a:ext>
            </a:extLst>
          </p:cNvPr>
          <p:cNvSpPr>
            <a:spLocks noGrp="1"/>
          </p:cNvSpPr>
          <p:nvPr>
            <p:ph type="title"/>
          </p:nvPr>
        </p:nvSpPr>
        <p:spPr/>
        <p:txBody>
          <a:bodyPr/>
          <a:lstStyle/>
          <a:p>
            <a:r>
              <a:rPr lang="en-US" dirty="0"/>
              <a:t>Fill in the table</a:t>
            </a:r>
          </a:p>
        </p:txBody>
      </p:sp>
      <p:graphicFrame>
        <p:nvGraphicFramePr>
          <p:cNvPr id="4" name="Content Placeholder 3">
            <a:extLst>
              <a:ext uri="{FF2B5EF4-FFF2-40B4-BE49-F238E27FC236}">
                <a16:creationId xmlns:a16="http://schemas.microsoft.com/office/drawing/2014/main" id="{1A84F62E-E137-4AB8-867F-C0150A58BF43}"/>
              </a:ext>
            </a:extLst>
          </p:cNvPr>
          <p:cNvGraphicFramePr>
            <a:graphicFrameLocks noGrp="1"/>
          </p:cNvGraphicFramePr>
          <p:nvPr>
            <p:ph idx="1"/>
            <p:extLst>
              <p:ext uri="{D42A27DB-BD31-4B8C-83A1-F6EECF244321}">
                <p14:modId xmlns:p14="http://schemas.microsoft.com/office/powerpoint/2010/main" val="1261432706"/>
              </p:ext>
            </p:extLst>
          </p:nvPr>
        </p:nvGraphicFramePr>
        <p:xfrm>
          <a:off x="152400" y="1600200"/>
          <a:ext cx="11201400" cy="4854580"/>
        </p:xfrm>
        <a:graphic>
          <a:graphicData uri="http://schemas.openxmlformats.org/drawingml/2006/table">
            <a:tbl>
              <a:tblPr bandRow="1">
                <a:tableStyleId>{5C22544A-7EE6-4342-B048-85BDC9FD1C3A}</a:tableStyleId>
              </a:tblPr>
              <a:tblGrid>
                <a:gridCol w="1244600">
                  <a:extLst>
                    <a:ext uri="{9D8B030D-6E8A-4147-A177-3AD203B41FA5}">
                      <a16:colId xmlns:a16="http://schemas.microsoft.com/office/drawing/2014/main" val="604115324"/>
                    </a:ext>
                  </a:extLst>
                </a:gridCol>
                <a:gridCol w="1244600">
                  <a:extLst>
                    <a:ext uri="{9D8B030D-6E8A-4147-A177-3AD203B41FA5}">
                      <a16:colId xmlns:a16="http://schemas.microsoft.com/office/drawing/2014/main" val="2685964313"/>
                    </a:ext>
                  </a:extLst>
                </a:gridCol>
                <a:gridCol w="1244600">
                  <a:extLst>
                    <a:ext uri="{9D8B030D-6E8A-4147-A177-3AD203B41FA5}">
                      <a16:colId xmlns:a16="http://schemas.microsoft.com/office/drawing/2014/main" val="78850547"/>
                    </a:ext>
                  </a:extLst>
                </a:gridCol>
                <a:gridCol w="1244600">
                  <a:extLst>
                    <a:ext uri="{9D8B030D-6E8A-4147-A177-3AD203B41FA5}">
                      <a16:colId xmlns:a16="http://schemas.microsoft.com/office/drawing/2014/main" val="291342045"/>
                    </a:ext>
                  </a:extLst>
                </a:gridCol>
                <a:gridCol w="1244600">
                  <a:extLst>
                    <a:ext uri="{9D8B030D-6E8A-4147-A177-3AD203B41FA5}">
                      <a16:colId xmlns:a16="http://schemas.microsoft.com/office/drawing/2014/main" val="2187871779"/>
                    </a:ext>
                  </a:extLst>
                </a:gridCol>
                <a:gridCol w="1244600">
                  <a:extLst>
                    <a:ext uri="{9D8B030D-6E8A-4147-A177-3AD203B41FA5}">
                      <a16:colId xmlns:a16="http://schemas.microsoft.com/office/drawing/2014/main" val="2028875099"/>
                    </a:ext>
                  </a:extLst>
                </a:gridCol>
                <a:gridCol w="1244600">
                  <a:extLst>
                    <a:ext uri="{9D8B030D-6E8A-4147-A177-3AD203B41FA5}">
                      <a16:colId xmlns:a16="http://schemas.microsoft.com/office/drawing/2014/main" val="961959807"/>
                    </a:ext>
                  </a:extLst>
                </a:gridCol>
                <a:gridCol w="1244600">
                  <a:extLst>
                    <a:ext uri="{9D8B030D-6E8A-4147-A177-3AD203B41FA5}">
                      <a16:colId xmlns:a16="http://schemas.microsoft.com/office/drawing/2014/main" val="440962400"/>
                    </a:ext>
                  </a:extLst>
                </a:gridCol>
                <a:gridCol w="1244600">
                  <a:extLst>
                    <a:ext uri="{9D8B030D-6E8A-4147-A177-3AD203B41FA5}">
                      <a16:colId xmlns:a16="http://schemas.microsoft.com/office/drawing/2014/main" val="1313517557"/>
                    </a:ext>
                  </a:extLst>
                </a:gridCol>
              </a:tblGrid>
              <a:tr h="485458">
                <a:tc>
                  <a:txBody>
                    <a:bodyPr/>
                    <a:lstStyle/>
                    <a:p>
                      <a:endParaRPr lang="en-US" sz="2400" dirty="0"/>
                    </a:p>
                  </a:txBody>
                  <a:tcPr anchor="ctr">
                    <a:noFill/>
                  </a:tcPr>
                </a:tc>
                <a:tc>
                  <a:txBody>
                    <a:bodyPr/>
                    <a:lstStyle/>
                    <a:p>
                      <a:endParaRPr lang="en-US" sz="2400" dirty="0"/>
                    </a:p>
                  </a:txBody>
                  <a:tcPr anchor="ctr">
                    <a:lnB w="12700" cap="flat" cmpd="sng" algn="ctr">
                      <a:solidFill>
                        <a:schemeClr val="tx1"/>
                      </a:solidFill>
                      <a:prstDash val="solid"/>
                      <a:round/>
                      <a:headEnd type="none" w="med" len="med"/>
                      <a:tailEnd type="none" w="med" len="med"/>
                    </a:lnB>
                    <a:noFill/>
                  </a:tcPr>
                </a:tc>
                <a:tc>
                  <a:txBody>
                    <a:bodyPr/>
                    <a:lstStyle/>
                    <a:p>
                      <a:pPr algn="ctr"/>
                      <a:r>
                        <a:rPr lang="en-US" sz="2400" b="1" dirty="0"/>
                        <a:t>t</a:t>
                      </a:r>
                    </a:p>
                  </a:txBody>
                  <a:tcPr anchor="ctr">
                    <a:lnB w="12700" cap="flat" cmpd="sng" algn="ctr">
                      <a:solidFill>
                        <a:schemeClr val="tx1"/>
                      </a:solidFill>
                      <a:prstDash val="solid"/>
                      <a:round/>
                      <a:headEnd type="none" w="med" len="med"/>
                      <a:tailEnd type="none" w="med" len="med"/>
                    </a:lnB>
                    <a:noFill/>
                  </a:tcPr>
                </a:tc>
                <a:tc>
                  <a:txBody>
                    <a:bodyPr/>
                    <a:lstStyle/>
                    <a:p>
                      <a:pPr algn="ctr"/>
                      <a:r>
                        <a:rPr lang="en-US" sz="2400" b="1" dirty="0"/>
                        <a:t>a</a:t>
                      </a:r>
                    </a:p>
                  </a:txBody>
                  <a:tcPr anchor="ctr">
                    <a:lnB w="12700" cap="flat" cmpd="sng" algn="ctr">
                      <a:solidFill>
                        <a:schemeClr val="tx1"/>
                      </a:solidFill>
                      <a:prstDash val="solid"/>
                      <a:round/>
                      <a:headEnd type="none" w="med" len="med"/>
                      <a:tailEnd type="none" w="med" len="med"/>
                    </a:lnB>
                    <a:noFill/>
                  </a:tcPr>
                </a:tc>
                <a:tc>
                  <a:txBody>
                    <a:bodyPr/>
                    <a:lstStyle/>
                    <a:p>
                      <a:pPr algn="ctr"/>
                      <a:r>
                        <a:rPr lang="en-US" sz="2400" b="1" dirty="0"/>
                        <a:t>r</a:t>
                      </a:r>
                    </a:p>
                  </a:txBody>
                  <a:tcPr anchor="ctr">
                    <a:lnB w="12700" cap="flat" cmpd="sng" algn="ctr">
                      <a:solidFill>
                        <a:schemeClr val="tx1"/>
                      </a:solidFill>
                      <a:prstDash val="solid"/>
                      <a:round/>
                      <a:headEnd type="none" w="med" len="med"/>
                      <a:tailEnd type="none" w="med" len="med"/>
                    </a:lnB>
                    <a:noFill/>
                  </a:tcPr>
                </a:tc>
                <a:tc>
                  <a:txBody>
                    <a:bodyPr/>
                    <a:lstStyle/>
                    <a:p>
                      <a:pPr algn="ctr"/>
                      <a:r>
                        <a:rPr lang="en-US" sz="2400" b="1" dirty="0"/>
                        <a:t>n</a:t>
                      </a:r>
                    </a:p>
                  </a:txBody>
                  <a:tcPr anchor="ctr">
                    <a:lnB w="12700" cap="flat" cmpd="sng" algn="ctr">
                      <a:solidFill>
                        <a:schemeClr val="tx1"/>
                      </a:solidFill>
                      <a:prstDash val="solid"/>
                      <a:round/>
                      <a:headEnd type="none" w="med" len="med"/>
                      <a:tailEnd type="none" w="med" len="med"/>
                    </a:lnB>
                    <a:noFill/>
                  </a:tcPr>
                </a:tc>
                <a:tc>
                  <a:txBody>
                    <a:bodyPr/>
                    <a:lstStyle/>
                    <a:p>
                      <a:pPr algn="ctr"/>
                      <a:r>
                        <a:rPr lang="en-US" sz="2400" b="1" dirty="0" err="1"/>
                        <a:t>i</a:t>
                      </a:r>
                      <a:endParaRPr lang="en-US" sz="2400" b="1" dirty="0"/>
                    </a:p>
                  </a:txBody>
                  <a:tcPr anchor="ctr">
                    <a:lnB w="12700" cap="flat" cmpd="sng" algn="ctr">
                      <a:solidFill>
                        <a:schemeClr val="tx1"/>
                      </a:solidFill>
                      <a:prstDash val="solid"/>
                      <a:round/>
                      <a:headEnd type="none" w="med" len="med"/>
                      <a:tailEnd type="none" w="med" len="med"/>
                    </a:lnB>
                    <a:noFill/>
                  </a:tcPr>
                </a:tc>
                <a:tc>
                  <a:txBody>
                    <a:bodyPr/>
                    <a:lstStyle/>
                    <a:p>
                      <a:pPr algn="ctr"/>
                      <a:r>
                        <a:rPr lang="en-US" sz="2400" b="1" dirty="0"/>
                        <a:t>s</a:t>
                      </a:r>
                    </a:p>
                  </a:txBody>
                  <a:tcPr anchor="ctr">
                    <a:lnB w="12700" cap="flat" cmpd="sng" algn="ctr">
                      <a:solidFill>
                        <a:schemeClr val="tx1"/>
                      </a:solidFill>
                      <a:prstDash val="solid"/>
                      <a:round/>
                      <a:headEnd type="none" w="med" len="med"/>
                      <a:tailEnd type="none" w="med" len="med"/>
                    </a:lnB>
                    <a:noFill/>
                  </a:tcPr>
                </a:tc>
                <a:tc>
                  <a:txBody>
                    <a:bodyPr/>
                    <a:lstStyle/>
                    <a:p>
                      <a:pPr algn="ctr"/>
                      <a:r>
                        <a:rPr lang="en-US" sz="2400" b="1" dirty="0"/>
                        <a:t>h</a:t>
                      </a: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9466870"/>
                  </a:ext>
                </a:extLst>
              </a:tr>
              <a:tr h="485458">
                <a:tc>
                  <a:txBody>
                    <a:bodyPr/>
                    <a:lstStyle/>
                    <a:p>
                      <a:endParaRPr lang="en-US" sz="2400" dirty="0"/>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1207309"/>
                  </a:ext>
                </a:extLst>
              </a:tr>
              <a:tr h="485458">
                <a:tc>
                  <a:txBody>
                    <a:bodyPr/>
                    <a:lstStyle/>
                    <a:p>
                      <a:pPr algn="r"/>
                      <a:r>
                        <a:rPr lang="en-US" sz="2400" b="1" dirty="0"/>
                        <a:t>s</a:t>
                      </a:r>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821920"/>
                  </a:ext>
                </a:extLst>
              </a:tr>
              <a:tr h="485458">
                <a:tc>
                  <a:txBody>
                    <a:bodyPr/>
                    <a:lstStyle/>
                    <a:p>
                      <a:pPr algn="r"/>
                      <a:r>
                        <a:rPr lang="en-US" sz="2400" b="1" dirty="0"/>
                        <a:t>t</a:t>
                      </a:r>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4698067"/>
                  </a:ext>
                </a:extLst>
              </a:tr>
              <a:tr h="485458">
                <a:tc>
                  <a:txBody>
                    <a:bodyPr/>
                    <a:lstStyle/>
                    <a:p>
                      <a:pPr algn="r"/>
                      <a:r>
                        <a:rPr lang="en-US" sz="2400" b="1" dirty="0"/>
                        <a:t>r</a:t>
                      </a:r>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5736630"/>
                  </a:ext>
                </a:extLst>
              </a:tr>
              <a:tr h="485458">
                <a:tc>
                  <a:txBody>
                    <a:bodyPr/>
                    <a:lstStyle/>
                    <a:p>
                      <a:pPr algn="r"/>
                      <a:r>
                        <a:rPr lang="en-US" sz="2400" b="1" dirty="0"/>
                        <a:t>e</a:t>
                      </a:r>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6929718"/>
                  </a:ext>
                </a:extLst>
              </a:tr>
              <a:tr h="485458">
                <a:tc>
                  <a:txBody>
                    <a:bodyPr/>
                    <a:lstStyle/>
                    <a:p>
                      <a:pPr algn="r"/>
                      <a:r>
                        <a:rPr lang="en-US" sz="2400" b="1" dirty="0"/>
                        <a:t>n</a:t>
                      </a:r>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7931716"/>
                  </a:ext>
                </a:extLst>
              </a:tr>
              <a:tr h="485458">
                <a:tc>
                  <a:txBody>
                    <a:bodyPr/>
                    <a:lstStyle/>
                    <a:p>
                      <a:pPr algn="r"/>
                      <a:r>
                        <a:rPr lang="en-US" sz="2400" b="1" dirty="0"/>
                        <a:t>g</a:t>
                      </a:r>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5703471"/>
                  </a:ext>
                </a:extLst>
              </a:tr>
              <a:tr h="485458">
                <a:tc>
                  <a:txBody>
                    <a:bodyPr/>
                    <a:lstStyle/>
                    <a:p>
                      <a:pPr algn="r"/>
                      <a:r>
                        <a:rPr lang="en-US" sz="2400" b="1" dirty="0"/>
                        <a:t>t</a:t>
                      </a:r>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3028678"/>
                  </a:ext>
                </a:extLst>
              </a:tr>
              <a:tr h="485458">
                <a:tc>
                  <a:txBody>
                    <a:bodyPr/>
                    <a:lstStyle/>
                    <a:p>
                      <a:pPr algn="r"/>
                      <a:r>
                        <a:rPr lang="en-US" sz="2400" b="1" dirty="0"/>
                        <a:t>h</a:t>
                      </a:r>
                    </a:p>
                  </a:txBody>
                  <a:tcPr anchor="ctr">
                    <a:lnR w="12700" cap="flat" cmpd="sng" algn="ctr">
                      <a:solidFill>
                        <a:schemeClr val="tx1"/>
                      </a:solidFill>
                      <a:prstDash val="solid"/>
                      <a:round/>
                      <a:headEnd type="none" w="med" len="med"/>
                      <a:tailEnd type="none" w="med" len="med"/>
                    </a:lnR>
                    <a:noFill/>
                  </a:tcPr>
                </a:tc>
                <a:tc>
                  <a:txBody>
                    <a:bodyPr/>
                    <a:lstStyle/>
                    <a:p>
                      <a:pPr algn="ctr"/>
                      <a:r>
                        <a:rPr lang="en-US" sz="2400"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1275789"/>
                  </a:ext>
                </a:extLst>
              </a:tr>
            </a:tbl>
          </a:graphicData>
        </a:graphic>
      </p:graphicFrame>
    </p:spTree>
    <p:extLst>
      <p:ext uri="{BB962C8B-B14F-4D97-AF65-F5344CB8AC3E}">
        <p14:creationId xmlns:p14="http://schemas.microsoft.com/office/powerpoint/2010/main" val="40224281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E6F9-070C-4641-953C-C0A93DC38130}"/>
              </a:ext>
            </a:extLst>
          </p:cNvPr>
          <p:cNvSpPr>
            <a:spLocks noGrp="1"/>
          </p:cNvSpPr>
          <p:nvPr>
            <p:ph type="title"/>
          </p:nvPr>
        </p:nvSpPr>
        <p:spPr/>
        <p:txBody>
          <a:bodyPr/>
          <a:lstStyle/>
          <a:p>
            <a:r>
              <a:rPr lang="en-US" dirty="0"/>
              <a:t>Quiz</a:t>
            </a:r>
          </a:p>
        </p:txBody>
      </p:sp>
      <p:sp>
        <p:nvSpPr>
          <p:cNvPr id="3" name="Text Placeholder 2">
            <a:extLst>
              <a:ext uri="{FF2B5EF4-FFF2-40B4-BE49-F238E27FC236}">
                <a16:creationId xmlns:a16="http://schemas.microsoft.com/office/drawing/2014/main" id="{E18C7883-D20C-4C92-9A80-8226D8488D8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92780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time…</a:t>
            </a:r>
            <a:endParaRPr lang="en-US" dirty="0"/>
          </a:p>
        </p:txBody>
      </p:sp>
      <p:sp>
        <p:nvSpPr>
          <p:cNvPr id="3" name="Content Placeholder 2"/>
          <p:cNvSpPr>
            <a:spLocks noGrp="1"/>
          </p:cNvSpPr>
          <p:nvPr>
            <p:ph idx="1"/>
          </p:nvPr>
        </p:nvSpPr>
        <p:spPr/>
        <p:txBody>
          <a:bodyPr/>
          <a:lstStyle/>
          <a:p>
            <a:r>
              <a:rPr lang="en-US" dirty="0"/>
              <a:t>Review final third of the course</a:t>
            </a:r>
          </a:p>
          <a:p>
            <a:pPr lvl="1"/>
            <a:r>
              <a:rPr lang="en-US" dirty="0"/>
              <a:t>Flow networks</a:t>
            </a:r>
          </a:p>
          <a:p>
            <a:pPr lvl="1"/>
            <a:r>
              <a:rPr lang="en-US" dirty="0"/>
              <a:t>NP-completeness</a:t>
            </a:r>
          </a:p>
          <a:p>
            <a:pPr lvl="1"/>
            <a:r>
              <a:rPr lang="en-US" dirty="0"/>
              <a:t>Approximation algorithms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Finish Assignment 7</a:t>
            </a:r>
          </a:p>
          <a:p>
            <a:pPr lvl="1"/>
            <a:r>
              <a:rPr lang="en-US" b="1" dirty="0"/>
              <a:t>Due Friday by midnight</a:t>
            </a:r>
            <a:endParaRPr lang="en-US" dirty="0"/>
          </a:p>
          <a:p>
            <a:r>
              <a:rPr lang="en-US" dirty="0"/>
              <a:t>Review chapters 7, 8, and 11</a:t>
            </a:r>
          </a:p>
          <a:p>
            <a:r>
              <a:rPr lang="en-US" dirty="0"/>
              <a:t>Final exam:</a:t>
            </a:r>
          </a:p>
          <a:p>
            <a:pPr lvl="1"/>
            <a:r>
              <a:rPr lang="en-US" dirty="0"/>
              <a:t>Wednesday, April 24, 2024</a:t>
            </a:r>
          </a:p>
          <a:p>
            <a:pPr lvl="1"/>
            <a:r>
              <a:rPr lang="en-US" dirty="0"/>
              <a:t>8:00 – 10:00 a.</a:t>
            </a:r>
            <a:r>
              <a:rPr lang="en-US"/>
              <a:t>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Recurrence Relations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5786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 and conquer</a:t>
            </a:r>
          </a:p>
        </p:txBody>
      </p:sp>
      <p:sp>
        <p:nvSpPr>
          <p:cNvPr id="3" name="Content Placeholder 2"/>
          <p:cNvSpPr>
            <a:spLocks noGrp="1"/>
          </p:cNvSpPr>
          <p:nvPr>
            <p:ph idx="1"/>
          </p:nvPr>
        </p:nvSpPr>
        <p:spPr/>
        <p:txBody>
          <a:bodyPr>
            <a:normAutofit/>
          </a:bodyPr>
          <a:lstStyle/>
          <a:p>
            <a:r>
              <a:rPr lang="en-US" b="1" dirty="0"/>
              <a:t>Divide and conquer</a:t>
            </a:r>
            <a:r>
              <a:rPr lang="en-US" dirty="0"/>
              <a:t> algorithms are ones in which we divide a problem into parts and recursively solve each part</a:t>
            </a:r>
          </a:p>
          <a:p>
            <a:r>
              <a:rPr lang="en-US" dirty="0"/>
              <a:t>Then, we do some work to combine the solutions to each part into a final solution</a:t>
            </a:r>
          </a:p>
          <a:p>
            <a:r>
              <a:rPr lang="en-US" dirty="0"/>
              <a:t>Divide and conquer algorithms are often simple</a:t>
            </a:r>
          </a:p>
          <a:p>
            <a:r>
              <a:rPr lang="en-US" dirty="0"/>
              <a:t>However, their running time can be challenging to compute because recursion is involved</a:t>
            </a:r>
          </a:p>
        </p:txBody>
      </p:sp>
    </p:spTree>
    <p:extLst>
      <p:ext uri="{BB962C8B-B14F-4D97-AF65-F5344CB8AC3E}">
        <p14:creationId xmlns:p14="http://schemas.microsoft.com/office/powerpoint/2010/main" val="544504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5549</TotalTime>
  <Words>4199</Words>
  <Application>Microsoft Office PowerPoint</Application>
  <PresentationFormat>Widescreen</PresentationFormat>
  <Paragraphs>654</Paragraphs>
  <Slides>79</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90" baseType="lpstr">
      <vt:lpstr>Arial</vt:lpstr>
      <vt:lpstr>Calibri</vt:lpstr>
      <vt:lpstr>Cambria Math</vt:lpstr>
      <vt:lpstr>Corbel</vt:lpstr>
      <vt:lpstr>Courier New</vt:lpstr>
      <vt:lpstr>Symbol</vt:lpstr>
      <vt:lpstr>Wingdings</vt:lpstr>
      <vt:lpstr>Wingdings 2</vt:lpstr>
      <vt:lpstr>Wingdings 3</vt:lpstr>
      <vt:lpstr>Module</vt:lpstr>
      <vt:lpstr>Equation</vt:lpstr>
      <vt:lpstr>COMP 4500</vt:lpstr>
      <vt:lpstr>Last time</vt:lpstr>
      <vt:lpstr>Questions?</vt:lpstr>
      <vt:lpstr>Assignment 7</vt:lpstr>
      <vt:lpstr>Logical warmup</vt:lpstr>
      <vt:lpstr>Review</vt:lpstr>
      <vt:lpstr>Final exam</vt:lpstr>
      <vt:lpstr>Recurrence Relations</vt:lpstr>
      <vt:lpstr>Divide and conquer</vt:lpstr>
      <vt:lpstr>Mergesort algorithm</vt:lpstr>
      <vt:lpstr>Time for mergesort</vt:lpstr>
      <vt:lpstr>Intuition about mergesort recursion</vt:lpstr>
      <vt:lpstr>Recursively defined sequences</vt:lpstr>
      <vt:lpstr>Finding explicit formulas by iteration</vt:lpstr>
      <vt:lpstr>Employing outside formulas</vt:lpstr>
      <vt:lpstr>Further recurrence relations</vt:lpstr>
      <vt:lpstr>Converting to summation</vt:lpstr>
      <vt:lpstr>Final bound</vt:lpstr>
      <vt:lpstr>Counting Inversions</vt:lpstr>
      <vt:lpstr>Ranking similarity</vt:lpstr>
      <vt:lpstr>Minimum and maximum inversions</vt:lpstr>
      <vt:lpstr>Visualization of inversions</vt:lpstr>
      <vt:lpstr>Can we do better than O(n2)?</vt:lpstr>
      <vt:lpstr>Merge-and-Count(A, B)</vt:lpstr>
      <vt:lpstr>Sort-and-Count(L)</vt:lpstr>
      <vt:lpstr>Running time</vt:lpstr>
      <vt:lpstr>Closest Pair of Points</vt:lpstr>
      <vt:lpstr>Closest pair of points</vt:lpstr>
      <vt:lpstr>Designing the algorithm</vt:lpstr>
      <vt:lpstr>Divide</vt:lpstr>
      <vt:lpstr>Divide points</vt:lpstr>
      <vt:lpstr>…and…</vt:lpstr>
      <vt:lpstr>…conquer!</vt:lpstr>
      <vt:lpstr>Divide points</vt:lpstr>
      <vt:lpstr>Running time</vt:lpstr>
      <vt:lpstr>Integer Multiplication</vt:lpstr>
      <vt:lpstr>We need a trick</vt:lpstr>
      <vt:lpstr>Running time</vt:lpstr>
      <vt:lpstr>Master Theorem</vt:lpstr>
      <vt:lpstr>Basic form of the Master Theorem</vt:lpstr>
      <vt:lpstr>Case 1</vt:lpstr>
      <vt:lpstr>Case 2</vt:lpstr>
      <vt:lpstr>Case 3</vt:lpstr>
      <vt:lpstr>Example Problems</vt:lpstr>
      <vt:lpstr>Recursive sequence example</vt:lpstr>
      <vt:lpstr>Sample master theorem problem</vt:lpstr>
      <vt:lpstr>Dynamic Programming</vt:lpstr>
      <vt:lpstr>Weighted interval scheduling</vt:lpstr>
      <vt:lpstr>Notation</vt:lpstr>
      <vt:lpstr>Designing the algorithm</vt:lpstr>
      <vt:lpstr>p(j) examples</vt:lpstr>
      <vt:lpstr>Iterative solution to find value  of weighted interval scheduling</vt:lpstr>
      <vt:lpstr>Algorithm for solution</vt:lpstr>
      <vt:lpstr>Why is this dynamic programming?</vt:lpstr>
      <vt:lpstr>Informal guidelines</vt:lpstr>
      <vt:lpstr>Subset sum</vt:lpstr>
      <vt:lpstr>A new recurrence</vt:lpstr>
      <vt:lpstr>Subset-Sum(n,W)</vt:lpstr>
      <vt:lpstr>What does that look like?</vt:lpstr>
      <vt:lpstr>Table M of OPT values</vt:lpstr>
      <vt:lpstr>Running time</vt:lpstr>
      <vt:lpstr>Subset sum example</vt:lpstr>
      <vt:lpstr>Table to fill in</vt:lpstr>
      <vt:lpstr>Knapsack</vt:lpstr>
      <vt:lpstr>An easy extension</vt:lpstr>
      <vt:lpstr>Knapsack example</vt:lpstr>
      <vt:lpstr>Fill in the table</vt:lpstr>
      <vt:lpstr>Alignment</vt:lpstr>
      <vt:lpstr>Alignment cost</vt:lpstr>
      <vt:lpstr>Formulating the recurrence</vt:lpstr>
      <vt:lpstr>Now what?</vt:lpstr>
      <vt:lpstr>Alignment(X,Y)</vt:lpstr>
      <vt:lpstr>Table A of OPT values</vt:lpstr>
      <vt:lpstr>Sequence alignment example</vt:lpstr>
      <vt:lpstr>Fill in the table</vt:lpstr>
      <vt:lpstr>Quiz</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703</cp:revision>
  <dcterms:created xsi:type="dcterms:W3CDTF">2009-08-24T20:26:10Z</dcterms:created>
  <dcterms:modified xsi:type="dcterms:W3CDTF">2024-04-15T20:59:25Z</dcterms:modified>
</cp:coreProperties>
</file>